
<file path=[Content_Types].xml><?xml version="1.0" encoding="utf-8"?>
<Types xmlns="http://schemas.openxmlformats.org/package/2006/content-types">
  <Default Extension="png" ContentType="image/png"/>
  <Default Extension="jpeg" ContentType="image/jpeg"/>
  <Default Extension="emf" ContentType="image/x-emf"/>
  <Default Extension="wma" ContentType="audio/x-ms-wma"/>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0" r:id="rId25"/>
    <p:sldId id="281" r:id="rId26"/>
    <p:sldId id="309" r:id="rId27"/>
    <p:sldId id="283" r:id="rId28"/>
    <p:sldId id="284" r:id="rId29"/>
    <p:sldId id="285" r:id="rId30"/>
    <p:sldId id="287" r:id="rId31"/>
    <p:sldId id="278" r:id="rId32"/>
    <p:sldId id="288" r:id="rId33"/>
    <p:sldId id="289" r:id="rId34"/>
    <p:sldId id="290" r:id="rId35"/>
    <p:sldId id="291" r:id="rId36"/>
    <p:sldId id="298" r:id="rId37"/>
    <p:sldId id="292" r:id="rId38"/>
    <p:sldId id="293" r:id="rId39"/>
    <p:sldId id="299" r:id="rId40"/>
    <p:sldId id="300" r:id="rId41"/>
    <p:sldId id="301" r:id="rId42"/>
    <p:sldId id="302" r:id="rId43"/>
    <p:sldId id="303" r:id="rId44"/>
    <p:sldId id="305" r:id="rId45"/>
    <p:sldId id="306" r:id="rId46"/>
    <p:sldId id="307" r:id="rId47"/>
    <p:sldId id="308" r:id="rId48"/>
    <p:sldId id="315" r:id="rId49"/>
    <p:sldId id="310" r:id="rId50"/>
    <p:sldId id="316" r:id="rId51"/>
    <p:sldId id="317" r:id="rId52"/>
    <p:sldId id="312" r:id="rId53"/>
    <p:sldId id="313" r:id="rId54"/>
    <p:sldId id="314" r:id="rId55"/>
    <p:sldId id="311"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3" autoAdjust="0"/>
    <p:restoredTop sz="94660"/>
  </p:normalViewPr>
  <p:slideViewPr>
    <p:cSldViewPr snapToGrid="0">
      <p:cViewPr varScale="1">
        <p:scale>
          <a:sx n="64" d="100"/>
          <a:sy n="64" d="100"/>
        </p:scale>
        <p:origin x="27" y="14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B61BEF0D-F0BB-DE4B-95CE-6DB70DBA9567}" type="datetimeFigureOut">
              <a:rPr lang="en-US" dirty="0"/>
              <a:pPr/>
              <a:t>2/8/2018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ja-JP" altLang="en-US"/>
              <a:t>マスター タイトルの書式設定</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dirty="0"/>
              <a:pPr/>
              <a:t>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ja-JP" altLang="en-US"/>
              <a:t>マスター タイトルの書式設定</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dirty="0"/>
              <a:pPr/>
              <a:t>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2/8/2018</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kumimoji="1" sz="36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jpg"/><Relationship Id="rId2" Type="http://schemas.openxmlformats.org/officeDocument/2006/relationships/image" Target="../media/image21.emf"/><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6.jpg"/><Relationship Id="rId5" Type="http://schemas.openxmlformats.org/officeDocument/2006/relationships/image" Target="../media/image28.emf"/><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0.emf"/><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1.emf"/><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33.emf"/><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0.emf"/><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27.png"/><Relationship Id="rId5" Type="http://schemas.openxmlformats.org/officeDocument/2006/relationships/image" Target="../media/image35.emf"/><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emf"/><Relationship Id="rId1" Type="http://schemas.openxmlformats.org/officeDocument/2006/relationships/slideLayout" Target="../slideLayouts/slideLayout7.xml"/><Relationship Id="rId6" Type="http://schemas.openxmlformats.org/officeDocument/2006/relationships/image" Target="../media/image7.jpg"/><Relationship Id="rId11" Type="http://schemas.openxmlformats.org/officeDocument/2006/relationships/image" Target="../media/image1.jpe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emf"/></Relationships>
</file>

<file path=ppt/slides/_rels/slide4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 Id="rId5" Type="http://schemas.openxmlformats.org/officeDocument/2006/relationships/image" Target="../media/image41.emf"/><Relationship Id="rId4" Type="http://schemas.openxmlformats.org/officeDocument/2006/relationships/image" Target="../media/image40.emf"/></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8.emf"/></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a:extLst>
              <a:ext uri="{FF2B5EF4-FFF2-40B4-BE49-F238E27FC236}">
                <a16:creationId xmlns="" xmlns:a16="http://schemas.microsoft.com/office/drawing/2014/main" id="{45C96E99-7ED8-4CCD-8D0D-5BFDBE93CFD3}"/>
              </a:ext>
            </a:extLst>
          </p:cNvPr>
          <p:cNvSpPr>
            <a:spLocks noGrp="1"/>
          </p:cNvSpPr>
          <p:nvPr>
            <p:ph type="subTitle" idx="1"/>
          </p:nvPr>
        </p:nvSpPr>
        <p:spPr>
          <a:xfrm>
            <a:off x="684212" y="3843867"/>
            <a:ext cx="6400800" cy="1947333"/>
          </a:xfrm>
        </p:spPr>
        <p:txBody>
          <a:bodyPr/>
          <a:lstStyle/>
          <a:p>
            <a:pPr algn="r"/>
            <a:r>
              <a:rPr kumimoji="1" lang="ja-JP" altLang="en-US" dirty="0">
                <a:latin typeface="HG丸ｺﾞｼｯｸM-PRO" panose="020F0600000000000000" pitchFamily="50" charset="-128"/>
                <a:ea typeface="HG丸ｺﾞｼｯｸM-PRO" panose="020F0600000000000000" pitchFamily="50" charset="-128"/>
              </a:rPr>
              <a:t>西南女学院大学保健福祉学部</a:t>
            </a:r>
          </a:p>
          <a:p>
            <a:pPr algn="r"/>
            <a:r>
              <a:rPr lang="ja-JP" altLang="en-US" dirty="0">
                <a:latin typeface="HG丸ｺﾞｼｯｸM-PRO" panose="020F0600000000000000" pitchFamily="50" charset="-128"/>
                <a:ea typeface="HG丸ｺﾞｼｯｸM-PRO" panose="020F0600000000000000" pitchFamily="50" charset="-128"/>
              </a:rPr>
              <a:t>福岡県教育総合研究所所長</a:t>
            </a:r>
            <a:endParaRPr kumimoji="1" lang="ja-JP" altLang="en-US" dirty="0">
              <a:latin typeface="HG丸ｺﾞｼｯｸM-PRO" panose="020F0600000000000000" pitchFamily="50" charset="-128"/>
              <a:ea typeface="HG丸ｺﾞｼｯｸM-PRO" panose="020F0600000000000000" pitchFamily="50" charset="-128"/>
            </a:endParaRPr>
          </a:p>
          <a:p>
            <a:pPr algn="r"/>
            <a:r>
              <a:rPr kumimoji="1" lang="ja-JP" altLang="en-US" dirty="0">
                <a:latin typeface="HG丸ｺﾞｼｯｸM-PRO" panose="020F0600000000000000" pitchFamily="50" charset="-128"/>
                <a:ea typeface="HG丸ｺﾞｼｯｸM-PRO" panose="020F0600000000000000" pitchFamily="50" charset="-128"/>
              </a:rPr>
              <a:t>新谷恭</a:t>
            </a:r>
            <a:r>
              <a:rPr kumimoji="1" lang="ja-JP" altLang="en-US" dirty="0" smtClean="0">
                <a:latin typeface="HG丸ｺﾞｼｯｸM-PRO" panose="020F0600000000000000" pitchFamily="50" charset="-128"/>
                <a:ea typeface="HG丸ｺﾞｼｯｸM-PRO" panose="020F0600000000000000" pitchFamily="50" charset="-128"/>
              </a:rPr>
              <a:t>明</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8" name="雲 7">
            <a:extLst>
              <a:ext uri="{FF2B5EF4-FFF2-40B4-BE49-F238E27FC236}">
                <a16:creationId xmlns="" xmlns:a16="http://schemas.microsoft.com/office/drawing/2014/main" id="{0D9E6216-1883-4A78-B051-D36CFF7FA6E5}"/>
              </a:ext>
            </a:extLst>
          </p:cNvPr>
          <p:cNvSpPr/>
          <p:nvPr/>
        </p:nvSpPr>
        <p:spPr>
          <a:xfrm>
            <a:off x="3148451" y="1418682"/>
            <a:ext cx="4678709" cy="672517"/>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600" dirty="0">
                <a:latin typeface="HG丸ｺﾞｼｯｸM-PRO" panose="020F0600000000000000" pitchFamily="50" charset="-128"/>
                <a:ea typeface="HG丸ｺﾞｼｯｸM-PRO" panose="020F0600000000000000" pitchFamily="50" charset="-128"/>
              </a:rPr>
              <a:t>皇紀</a:t>
            </a:r>
            <a:r>
              <a:rPr kumimoji="1" lang="en-US" altLang="ja-JP" sz="1600" dirty="0">
                <a:latin typeface="HG丸ｺﾞｼｯｸM-PRO" panose="020F0600000000000000" pitchFamily="50" charset="-128"/>
                <a:ea typeface="HG丸ｺﾞｼｯｸM-PRO" panose="020F0600000000000000" pitchFamily="50" charset="-128"/>
              </a:rPr>
              <a:t>2678</a:t>
            </a:r>
            <a:r>
              <a:rPr kumimoji="1" lang="ja-JP" altLang="en-US" sz="1600" dirty="0">
                <a:latin typeface="HG丸ｺﾞｼｯｸM-PRO" panose="020F0600000000000000" pitchFamily="50" charset="-128"/>
                <a:ea typeface="HG丸ｺﾞｼｯｸM-PRO" panose="020F0600000000000000" pitchFamily="50" charset="-128"/>
              </a:rPr>
              <a:t>年</a:t>
            </a:r>
            <a:r>
              <a:rPr kumimoji="1" lang="en-US" altLang="ja-JP" sz="1600" dirty="0">
                <a:latin typeface="HG丸ｺﾞｼｯｸM-PRO" panose="020F0600000000000000" pitchFamily="50" charset="-128"/>
                <a:ea typeface="HG丸ｺﾞｼｯｸM-PRO" panose="020F0600000000000000" pitchFamily="50" charset="-128"/>
              </a:rPr>
              <a:t>2</a:t>
            </a:r>
            <a:r>
              <a:rPr kumimoji="1" lang="ja-JP" altLang="en-US" sz="1600" dirty="0">
                <a:latin typeface="HG丸ｺﾞｼｯｸM-PRO" panose="020F0600000000000000" pitchFamily="50" charset="-128"/>
                <a:ea typeface="HG丸ｺﾞｼｯｸM-PRO" panose="020F0600000000000000" pitchFamily="50" charset="-128"/>
              </a:rPr>
              <a:t>月</a:t>
            </a:r>
            <a:r>
              <a:rPr kumimoji="1" lang="en-US" altLang="ja-JP" sz="1600" dirty="0">
                <a:latin typeface="HG丸ｺﾞｼｯｸM-PRO" panose="020F0600000000000000" pitchFamily="50" charset="-128"/>
                <a:ea typeface="HG丸ｺﾞｼｯｸM-PRO" panose="020F0600000000000000" pitchFamily="50" charset="-128"/>
              </a:rPr>
              <a:t>11</a:t>
            </a:r>
            <a:r>
              <a:rPr kumimoji="1" lang="ja-JP" altLang="en-US" sz="1600" dirty="0">
                <a:latin typeface="HG丸ｺﾞｼｯｸM-PRO" panose="020F0600000000000000" pitchFamily="50" charset="-128"/>
                <a:ea typeface="HG丸ｺﾞｼｯｸM-PRO" panose="020F0600000000000000" pitchFamily="50" charset="-128"/>
              </a:rPr>
              <a:t>日</a:t>
            </a:r>
          </a:p>
          <a:p>
            <a:pPr algn="ctr"/>
            <a:r>
              <a:rPr kumimoji="1" lang="ja-JP" altLang="en-US" sz="1600" dirty="0">
                <a:latin typeface="HG丸ｺﾞｼｯｸM-PRO" panose="020F0600000000000000" pitchFamily="50" charset="-128"/>
                <a:ea typeface="HG丸ｺﾞｼｯｸM-PRO" panose="020F0600000000000000" pitchFamily="50" charset="-128"/>
              </a:rPr>
              <a:t>（紀元節）</a:t>
            </a:r>
          </a:p>
        </p:txBody>
      </p:sp>
      <p:sp>
        <p:nvSpPr>
          <p:cNvPr id="4" name="タイトル 3"/>
          <p:cNvSpPr>
            <a:spLocks noGrp="1"/>
          </p:cNvSpPr>
          <p:nvPr>
            <p:ph type="ctrTitle"/>
          </p:nvPr>
        </p:nvSpPr>
        <p:spPr>
          <a:xfrm>
            <a:off x="838957" y="921238"/>
            <a:ext cx="8001000" cy="2971801"/>
          </a:xfrm>
        </p:spPr>
        <p:txBody>
          <a:bodyPr/>
          <a:lstStyle/>
          <a:p>
            <a:r>
              <a:rPr kumimoji="1" lang="ja-JP" altLang="en-US" dirty="0" smtClean="0">
                <a:latin typeface="HG丸ｺﾞｼｯｸM-PRO" panose="020F0600000000000000" pitchFamily="50" charset="-128"/>
                <a:ea typeface="HG丸ｺﾞｼｯｸM-PRO" panose="020F0600000000000000" pitchFamily="50" charset="-128"/>
              </a:rPr>
              <a:t>学校と儀式と君が代と</a:t>
            </a:r>
            <a:r>
              <a:rPr lang="ja-JP" altLang="en-US" dirty="0">
                <a:latin typeface="HG丸ｺﾞｼｯｸM-PRO" panose="020F0600000000000000" pitchFamily="50" charset="-128"/>
                <a:ea typeface="HG丸ｺﾞｼｯｸM-PRO" panose="020F0600000000000000" pitchFamily="50" charset="-128"/>
              </a:rPr>
              <a:t/>
            </a:r>
            <a:br>
              <a:rPr lang="ja-JP" altLang="en-US" dirty="0">
                <a:latin typeface="HG丸ｺﾞｼｯｸM-PRO" panose="020F0600000000000000" pitchFamily="50" charset="-128"/>
                <a:ea typeface="HG丸ｺﾞｼｯｸM-PRO" panose="020F0600000000000000" pitchFamily="50" charset="-128"/>
              </a:rPr>
            </a:br>
            <a:r>
              <a:rPr lang="ja-JP" altLang="en-US" sz="3600" dirty="0" smtClean="0">
                <a:solidFill>
                  <a:srgbClr val="FFFF00"/>
                </a:solidFill>
                <a:latin typeface="HG丸ｺﾞｼｯｸM-PRO" panose="020F0600000000000000" pitchFamily="50" charset="-128"/>
                <a:ea typeface="HG丸ｺﾞｼｯｸM-PRO" panose="020F0600000000000000" pitchFamily="50" charset="-128"/>
              </a:rPr>
              <a:t>～紀元節を有意義に過ごすために～</a:t>
            </a:r>
            <a:endParaRPr kumimoji="1" lang="ja-JP" altLang="en-US" sz="3600" dirty="0">
              <a:solidFill>
                <a:srgbClr val="FFFF00"/>
              </a:solidFill>
              <a:latin typeface="HG丸ｺﾞｼｯｸM-PRO" panose="020F0600000000000000" pitchFamily="50" charset="-128"/>
              <a:ea typeface="HG丸ｺﾞｼｯｸM-PRO" panose="020F0600000000000000" pitchFamily="50" charset="-128"/>
            </a:endParaRPr>
          </a:p>
        </p:txBody>
      </p:sp>
      <p:pic>
        <p:nvPicPr>
          <p:cNvPr id="6146" name="Picture 2" descr="C:\Users\shinya\Dropbox\カメラアップロード\myface\mikasa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1963" y="4242457"/>
            <a:ext cx="1569182" cy="169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158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nodeType="afterEffect">
                                  <p:stCondLst>
                                    <p:cond delay="0"/>
                                  </p:stCondLst>
                                  <p:iterate type="lt">
                                    <p:tmPct val="10000"/>
                                  </p:iterate>
                                  <p:childTnLst>
                                    <p:set>
                                      <p:cBhvr>
                                        <p:cTn id="12" dur="1" fill="hold">
                                          <p:stCondLst>
                                            <p:cond delay="0"/>
                                          </p:stCondLst>
                                        </p:cTn>
                                        <p:tgtEl>
                                          <p:spTgt spid="3">
                                            <p:txEl>
                                              <p:pRg st="0" end="0"/>
                                            </p:txEl>
                                          </p:spTgt>
                                        </p:tgtEl>
                                        <p:attrNameLst>
                                          <p:attrName>style.visibility</p:attrName>
                                        </p:attrNameLst>
                                      </p:cBhvr>
                                      <p:to>
                                        <p:strVal val="visible"/>
                                      </p:to>
                                    </p:set>
                                    <p:anim by="(-#ppt_w*2)" calcmode="lin" valueType="num">
                                      <p:cBhvr rctx="PPT">
                                        <p:cTn id="13" dur="500" autoRev="1" fill="hold">
                                          <p:stCondLst>
                                            <p:cond delay="0"/>
                                          </p:stCondLst>
                                        </p:cTn>
                                        <p:tgtEl>
                                          <p:spTgt spid="3">
                                            <p:txEl>
                                              <p:pRg st="0" end="0"/>
                                            </p:txEl>
                                          </p:spTgt>
                                        </p:tgtEl>
                                        <p:attrNameLst>
                                          <p:attrName>ppt_w</p:attrName>
                                        </p:attrNameLst>
                                      </p:cBhvr>
                                    </p:anim>
                                    <p:anim by="(#ppt_w*0.50)" calcmode="lin" valueType="num">
                                      <p:cBhvr>
                                        <p:cTn id="14" dur="500" decel="50000" autoRev="1" fill="hold">
                                          <p:stCondLst>
                                            <p:cond delay="0"/>
                                          </p:stCondLst>
                                        </p:cTn>
                                        <p:tgtEl>
                                          <p:spTgt spid="3">
                                            <p:txEl>
                                              <p:pRg st="0" end="0"/>
                                            </p:txEl>
                                          </p:spTgt>
                                        </p:tgtEl>
                                        <p:attrNameLst>
                                          <p:attrName>ppt_x</p:attrName>
                                        </p:attrNameLst>
                                      </p:cBhvr>
                                    </p:anim>
                                    <p:anim from="(-#ppt_h/2)" to="(#ppt_y)" calcmode="lin" valueType="num">
                                      <p:cBhvr>
                                        <p:cTn id="15" dur="1000" fill="hold">
                                          <p:stCondLst>
                                            <p:cond delay="0"/>
                                          </p:stCondLst>
                                        </p:cTn>
                                        <p:tgtEl>
                                          <p:spTgt spid="3">
                                            <p:txEl>
                                              <p:pRg st="0" end="0"/>
                                            </p:txEl>
                                          </p:spTgt>
                                        </p:tgtEl>
                                        <p:attrNameLst>
                                          <p:attrName>ppt_y</p:attrName>
                                        </p:attrNameLst>
                                      </p:cBhvr>
                                    </p:anim>
                                    <p:animRot by="21600000">
                                      <p:cBhvr>
                                        <p:cTn id="16" dur="1000" fill="hold">
                                          <p:stCondLst>
                                            <p:cond delay="0"/>
                                          </p:stCondLst>
                                        </p:cTn>
                                        <p:tgtEl>
                                          <p:spTgt spid="3">
                                            <p:txEl>
                                              <p:pRg st="0" end="0"/>
                                            </p:txEl>
                                          </p:spTgt>
                                        </p:tgtEl>
                                        <p:attrNameLst>
                                          <p:attrName>r</p:attrName>
                                        </p:attrNameLst>
                                      </p:cBhvr>
                                    </p:animRot>
                                  </p:childTnLst>
                                </p:cTn>
                              </p:par>
                            </p:childTnLst>
                          </p:cTn>
                        </p:par>
                        <p:par>
                          <p:cTn id="17" fill="hold">
                            <p:stCondLst>
                              <p:cond delay="3200"/>
                            </p:stCondLst>
                            <p:childTnLst>
                              <p:par>
                                <p:cTn id="18" presetID="56" presetClass="entr" presetSubtype="0" fill="hold" nodeType="afterEffect">
                                  <p:stCondLst>
                                    <p:cond delay="0"/>
                                  </p:stCondLst>
                                  <p:iterate type="lt">
                                    <p:tmPct val="10000"/>
                                  </p:iterate>
                                  <p:childTnLst>
                                    <p:set>
                                      <p:cBhvr>
                                        <p:cTn id="19" dur="1" fill="hold">
                                          <p:stCondLst>
                                            <p:cond delay="0"/>
                                          </p:stCondLst>
                                        </p:cTn>
                                        <p:tgtEl>
                                          <p:spTgt spid="3">
                                            <p:txEl>
                                              <p:pRg st="1" end="1"/>
                                            </p:txEl>
                                          </p:spTgt>
                                        </p:tgtEl>
                                        <p:attrNameLst>
                                          <p:attrName>style.visibility</p:attrName>
                                        </p:attrNameLst>
                                      </p:cBhvr>
                                      <p:to>
                                        <p:strVal val="visible"/>
                                      </p:to>
                                    </p:set>
                                    <p:anim by="(-#ppt_w*2)" calcmode="lin" valueType="num">
                                      <p:cBhvr rctx="PPT">
                                        <p:cTn id="20" dur="500" autoRev="1" fill="hold">
                                          <p:stCondLst>
                                            <p:cond delay="0"/>
                                          </p:stCondLst>
                                        </p:cTn>
                                        <p:tgtEl>
                                          <p:spTgt spid="3">
                                            <p:txEl>
                                              <p:pRg st="1" end="1"/>
                                            </p:txEl>
                                          </p:spTgt>
                                        </p:tgtEl>
                                        <p:attrNameLst>
                                          <p:attrName>ppt_w</p:attrName>
                                        </p:attrNameLst>
                                      </p:cBhvr>
                                    </p:anim>
                                    <p:anim by="(#ppt_w*0.50)" calcmode="lin" valueType="num">
                                      <p:cBhvr>
                                        <p:cTn id="21" dur="500" decel="50000" autoRev="1" fill="hold">
                                          <p:stCondLst>
                                            <p:cond delay="0"/>
                                          </p:stCondLst>
                                        </p:cTn>
                                        <p:tgtEl>
                                          <p:spTgt spid="3">
                                            <p:txEl>
                                              <p:pRg st="1" end="1"/>
                                            </p:txEl>
                                          </p:spTgt>
                                        </p:tgtEl>
                                        <p:attrNameLst>
                                          <p:attrName>ppt_x</p:attrName>
                                        </p:attrNameLst>
                                      </p:cBhvr>
                                    </p:anim>
                                    <p:anim from="(-#ppt_h/2)" to="(#ppt_y)" calcmode="lin" valueType="num">
                                      <p:cBhvr>
                                        <p:cTn id="22" dur="1000" fill="hold">
                                          <p:stCondLst>
                                            <p:cond delay="0"/>
                                          </p:stCondLst>
                                        </p:cTn>
                                        <p:tgtEl>
                                          <p:spTgt spid="3">
                                            <p:txEl>
                                              <p:pRg st="1" end="1"/>
                                            </p:txEl>
                                          </p:spTgt>
                                        </p:tgtEl>
                                        <p:attrNameLst>
                                          <p:attrName>ppt_y</p:attrName>
                                        </p:attrNameLst>
                                      </p:cBhvr>
                                    </p:anim>
                                    <p:animRot by="21600000">
                                      <p:cBhvr>
                                        <p:cTn id="23" dur="1000" fill="hold">
                                          <p:stCondLst>
                                            <p:cond delay="0"/>
                                          </p:stCondLst>
                                        </p:cTn>
                                        <p:tgtEl>
                                          <p:spTgt spid="3">
                                            <p:txEl>
                                              <p:pRg st="1" end="1"/>
                                            </p:txEl>
                                          </p:spTgt>
                                        </p:tgtEl>
                                        <p:attrNameLst>
                                          <p:attrName>r</p:attrName>
                                        </p:attrNameLst>
                                      </p:cBhvr>
                                    </p:animRot>
                                  </p:childTnLst>
                                </p:cTn>
                              </p:par>
                            </p:childTnLst>
                          </p:cTn>
                        </p:par>
                        <p:par>
                          <p:cTn id="24" fill="hold">
                            <p:stCondLst>
                              <p:cond delay="5300"/>
                            </p:stCondLst>
                            <p:childTnLst>
                              <p:par>
                                <p:cTn id="25" presetID="56" presetClass="entr" presetSubtype="0" fill="hold" nodeType="afterEffect">
                                  <p:stCondLst>
                                    <p:cond delay="0"/>
                                  </p:stCondLst>
                                  <p:iterate type="lt">
                                    <p:tmPct val="10000"/>
                                  </p:iterate>
                                  <p:childTnLst>
                                    <p:set>
                                      <p:cBhvr>
                                        <p:cTn id="26" dur="1" fill="hold">
                                          <p:stCondLst>
                                            <p:cond delay="0"/>
                                          </p:stCondLst>
                                        </p:cTn>
                                        <p:tgtEl>
                                          <p:spTgt spid="3">
                                            <p:txEl>
                                              <p:pRg st="2" end="2"/>
                                            </p:txEl>
                                          </p:spTgt>
                                        </p:tgtEl>
                                        <p:attrNameLst>
                                          <p:attrName>style.visibility</p:attrName>
                                        </p:attrNameLst>
                                      </p:cBhvr>
                                      <p:to>
                                        <p:strVal val="visible"/>
                                      </p:to>
                                    </p:set>
                                    <p:anim by="(-#ppt_w*2)" calcmode="lin" valueType="num">
                                      <p:cBhvr rctx="PPT">
                                        <p:cTn id="27" dur="500" autoRev="1" fill="hold">
                                          <p:stCondLst>
                                            <p:cond delay="0"/>
                                          </p:stCondLst>
                                        </p:cTn>
                                        <p:tgtEl>
                                          <p:spTgt spid="3">
                                            <p:txEl>
                                              <p:pRg st="2" end="2"/>
                                            </p:txEl>
                                          </p:spTgt>
                                        </p:tgtEl>
                                        <p:attrNameLst>
                                          <p:attrName>ppt_w</p:attrName>
                                        </p:attrNameLst>
                                      </p:cBhvr>
                                    </p:anim>
                                    <p:anim by="(#ppt_w*0.50)" calcmode="lin" valueType="num">
                                      <p:cBhvr>
                                        <p:cTn id="28" dur="500" decel="50000" autoRev="1" fill="hold">
                                          <p:stCondLst>
                                            <p:cond delay="0"/>
                                          </p:stCondLst>
                                        </p:cTn>
                                        <p:tgtEl>
                                          <p:spTgt spid="3">
                                            <p:txEl>
                                              <p:pRg st="2" end="2"/>
                                            </p:txEl>
                                          </p:spTgt>
                                        </p:tgtEl>
                                        <p:attrNameLst>
                                          <p:attrName>ppt_x</p:attrName>
                                        </p:attrNameLst>
                                      </p:cBhvr>
                                    </p:anim>
                                    <p:anim from="(-#ppt_h/2)" to="(#ppt_y)" calcmode="lin" valueType="num">
                                      <p:cBhvr>
                                        <p:cTn id="29" dur="1000" fill="hold">
                                          <p:stCondLst>
                                            <p:cond delay="0"/>
                                          </p:stCondLst>
                                        </p:cTn>
                                        <p:tgtEl>
                                          <p:spTgt spid="3">
                                            <p:txEl>
                                              <p:pRg st="2" end="2"/>
                                            </p:txEl>
                                          </p:spTgt>
                                        </p:tgtEl>
                                        <p:attrNameLst>
                                          <p:attrName>ppt_y</p:attrName>
                                        </p:attrNameLst>
                                      </p:cBhvr>
                                    </p:anim>
                                    <p:animRot by="21600000">
                                      <p:cBhvr>
                                        <p:cTn id="30" dur="1000" fill="hold">
                                          <p:stCondLst>
                                            <p:cond delay="0"/>
                                          </p:stCondLst>
                                        </p:cTn>
                                        <p:tgtEl>
                                          <p:spTgt spid="3">
                                            <p:txEl>
                                              <p:pRg st="2" end="2"/>
                                            </p:txEl>
                                          </p:spTgt>
                                        </p:tgtEl>
                                        <p:attrNameLst>
                                          <p:attrName>r</p:attrName>
                                        </p:attrNameLst>
                                      </p:cBhvr>
                                    </p:animRot>
                                  </p:childTnLst>
                                </p:cTn>
                              </p:par>
                            </p:childTnLst>
                          </p:cTn>
                        </p:par>
                        <p:par>
                          <p:cTn id="31" fill="hold">
                            <p:stCondLst>
                              <p:cond delay="6600"/>
                            </p:stCondLst>
                            <p:childTnLst>
                              <p:par>
                                <p:cTn id="32" presetID="26"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80">
                                          <p:stCondLst>
                                            <p:cond delay="0"/>
                                          </p:stCondLst>
                                        </p:cTn>
                                        <p:tgtEl>
                                          <p:spTgt spid="8"/>
                                        </p:tgtEl>
                                      </p:cBhvr>
                                    </p:animEffect>
                                    <p:anim calcmode="lin" valueType="num">
                                      <p:cBhvr>
                                        <p:cTn id="3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0" dur="26">
                                          <p:stCondLst>
                                            <p:cond delay="650"/>
                                          </p:stCondLst>
                                        </p:cTn>
                                        <p:tgtEl>
                                          <p:spTgt spid="8"/>
                                        </p:tgtEl>
                                      </p:cBhvr>
                                      <p:to x="100000" y="60000"/>
                                    </p:animScale>
                                    <p:animScale>
                                      <p:cBhvr>
                                        <p:cTn id="41" dur="166" decel="50000">
                                          <p:stCondLst>
                                            <p:cond delay="676"/>
                                          </p:stCondLst>
                                        </p:cTn>
                                        <p:tgtEl>
                                          <p:spTgt spid="8"/>
                                        </p:tgtEl>
                                      </p:cBhvr>
                                      <p:to x="100000" y="100000"/>
                                    </p:animScale>
                                    <p:animScale>
                                      <p:cBhvr>
                                        <p:cTn id="42" dur="26">
                                          <p:stCondLst>
                                            <p:cond delay="1312"/>
                                          </p:stCondLst>
                                        </p:cTn>
                                        <p:tgtEl>
                                          <p:spTgt spid="8"/>
                                        </p:tgtEl>
                                      </p:cBhvr>
                                      <p:to x="100000" y="80000"/>
                                    </p:animScale>
                                    <p:animScale>
                                      <p:cBhvr>
                                        <p:cTn id="43" dur="166" decel="50000">
                                          <p:stCondLst>
                                            <p:cond delay="1338"/>
                                          </p:stCondLst>
                                        </p:cTn>
                                        <p:tgtEl>
                                          <p:spTgt spid="8"/>
                                        </p:tgtEl>
                                      </p:cBhvr>
                                      <p:to x="100000" y="100000"/>
                                    </p:animScale>
                                    <p:animScale>
                                      <p:cBhvr>
                                        <p:cTn id="44" dur="26">
                                          <p:stCondLst>
                                            <p:cond delay="1642"/>
                                          </p:stCondLst>
                                        </p:cTn>
                                        <p:tgtEl>
                                          <p:spTgt spid="8"/>
                                        </p:tgtEl>
                                      </p:cBhvr>
                                      <p:to x="100000" y="90000"/>
                                    </p:animScale>
                                    <p:animScale>
                                      <p:cBhvr>
                                        <p:cTn id="45" dur="166" decel="50000">
                                          <p:stCondLst>
                                            <p:cond delay="1668"/>
                                          </p:stCondLst>
                                        </p:cTn>
                                        <p:tgtEl>
                                          <p:spTgt spid="8"/>
                                        </p:tgtEl>
                                      </p:cBhvr>
                                      <p:to x="100000" y="100000"/>
                                    </p:animScale>
                                    <p:animScale>
                                      <p:cBhvr>
                                        <p:cTn id="46" dur="26">
                                          <p:stCondLst>
                                            <p:cond delay="1808"/>
                                          </p:stCondLst>
                                        </p:cTn>
                                        <p:tgtEl>
                                          <p:spTgt spid="8"/>
                                        </p:tgtEl>
                                      </p:cBhvr>
                                      <p:to x="100000" y="95000"/>
                                    </p:animScale>
                                    <p:animScale>
                                      <p:cBhvr>
                                        <p:cTn id="47" dur="166" decel="50000">
                                          <p:stCondLst>
                                            <p:cond delay="1834"/>
                                          </p:stCondLst>
                                        </p:cTn>
                                        <p:tgtEl>
                                          <p:spTgt spid="8"/>
                                        </p:tgtEl>
                                      </p:cBhvr>
                                      <p:to x="100000" y="100000"/>
                                    </p:animScale>
                                  </p:childTnLst>
                                </p:cTn>
                              </p:par>
                            </p:childTnLst>
                          </p:cTn>
                        </p:par>
                        <p:par>
                          <p:cTn id="48" fill="hold">
                            <p:stCondLst>
                              <p:cond delay="8600"/>
                            </p:stCondLst>
                            <p:childTnLst>
                              <p:par>
                                <p:cTn id="49" presetID="59" presetClass="path" presetSubtype="0" accel="50000" decel="50000" fill="hold" grpId="1" nodeType="afterEffect">
                                  <p:stCondLst>
                                    <p:cond delay="0"/>
                                  </p:stCondLst>
                                  <p:childTnLst>
                                    <p:animMotion origin="layout" path="M 0.08096 -0.02243 C 0.07172 -0.07724 0.09137 -0.13367 0.12378 -0.15079 C 0.15684 -0.16813 0.19069 -0.13969 0.1998 -0.08487 C 0.20878 -0.0303 0.24275 -0.00185 0.27594 -0.01989 C 0.30835 -0.03585 0.32787 -0.09297 0.31902 -0.14755 " pathEditMode="relative" rAng="-989985" ptsTypes="fffff">
                                      <p:cBhvr>
                                        <p:cTn id="50" dur="2000" fill="hold"/>
                                        <p:tgtEl>
                                          <p:spTgt spid="8"/>
                                        </p:tgtEl>
                                        <p:attrNameLst>
                                          <p:attrName>ppt_x</p:attrName>
                                          <p:attrName>ppt_y</p:attrName>
                                        </p:attrNameLst>
                                      </p:cBhvr>
                                      <p:rCtr x="11896" y="-62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 xmlns:a16="http://schemas.microsoft.com/office/drawing/2014/main" id="{AD873E8D-1ADA-4061-A959-32B3B0D37BCE}"/>
              </a:ext>
            </a:extLst>
          </p:cNvPr>
          <p:cNvPicPr>
            <a:picLocks noChangeAspect="1"/>
          </p:cNvPicPr>
          <p:nvPr/>
        </p:nvPicPr>
        <p:blipFill>
          <a:blip r:embed="rId2"/>
          <a:stretch>
            <a:fillRect/>
          </a:stretch>
        </p:blipFill>
        <p:spPr>
          <a:xfrm>
            <a:off x="8839200" y="3934438"/>
            <a:ext cx="1466850" cy="1714500"/>
          </a:xfrm>
          <a:prstGeom prst="rect">
            <a:avLst/>
          </a:prstGeom>
        </p:spPr>
      </p:pic>
      <p:sp>
        <p:nvSpPr>
          <p:cNvPr id="3" name="思考の吹き出し: 雲形 2">
            <a:extLst>
              <a:ext uri="{FF2B5EF4-FFF2-40B4-BE49-F238E27FC236}">
                <a16:creationId xmlns="" xmlns:a16="http://schemas.microsoft.com/office/drawing/2014/main" id="{2014086C-C3CD-49A9-A85E-D9B22CC2CABA}"/>
              </a:ext>
            </a:extLst>
          </p:cNvPr>
          <p:cNvSpPr/>
          <p:nvPr/>
        </p:nvSpPr>
        <p:spPr>
          <a:xfrm>
            <a:off x="8749722" y="480290"/>
            <a:ext cx="3112655" cy="3068782"/>
          </a:xfrm>
          <a:prstGeom prst="cloudCallou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で、天皇の誕生日はいつだっけ？</a:t>
            </a:r>
          </a:p>
        </p:txBody>
      </p:sp>
      <p:pic>
        <p:nvPicPr>
          <p:cNvPr id="4" name="図 3">
            <a:extLst>
              <a:ext uri="{FF2B5EF4-FFF2-40B4-BE49-F238E27FC236}">
                <a16:creationId xmlns="" xmlns:a16="http://schemas.microsoft.com/office/drawing/2014/main" id="{47C205E4-757E-4470-9DA5-1929DC325215}"/>
              </a:ext>
            </a:extLst>
          </p:cNvPr>
          <p:cNvPicPr>
            <a:picLocks noChangeAspect="1"/>
          </p:cNvPicPr>
          <p:nvPr/>
        </p:nvPicPr>
        <p:blipFill>
          <a:blip r:embed="rId3"/>
          <a:stretch>
            <a:fillRect/>
          </a:stretch>
        </p:blipFill>
        <p:spPr>
          <a:xfrm>
            <a:off x="423525" y="3901531"/>
            <a:ext cx="1654657" cy="1747407"/>
          </a:xfrm>
          <a:prstGeom prst="rect">
            <a:avLst/>
          </a:prstGeom>
        </p:spPr>
      </p:pic>
      <p:sp>
        <p:nvSpPr>
          <p:cNvPr id="5" name="思考の吹き出し: 雲形 4">
            <a:extLst>
              <a:ext uri="{FF2B5EF4-FFF2-40B4-BE49-F238E27FC236}">
                <a16:creationId xmlns="" xmlns:a16="http://schemas.microsoft.com/office/drawing/2014/main" id="{4D7D4AF1-12C3-4E5C-9B65-9A2BF950B77B}"/>
              </a:ext>
            </a:extLst>
          </p:cNvPr>
          <p:cNvSpPr/>
          <p:nvPr/>
        </p:nvSpPr>
        <p:spPr>
          <a:xfrm>
            <a:off x="997527" y="480291"/>
            <a:ext cx="2604655" cy="3367682"/>
          </a:xfrm>
          <a:prstGeom prst="cloudCallout">
            <a:avLst>
              <a:gd name="adj1" fmla="val -36218"/>
              <a:gd name="adj2" fmla="val 51416"/>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嘉永五年九月二十二日でぇす</a:t>
            </a:r>
          </a:p>
        </p:txBody>
      </p:sp>
      <p:pic>
        <p:nvPicPr>
          <p:cNvPr id="6" name="図 5">
            <a:extLst>
              <a:ext uri="{FF2B5EF4-FFF2-40B4-BE49-F238E27FC236}">
                <a16:creationId xmlns="" xmlns:a16="http://schemas.microsoft.com/office/drawing/2014/main" id="{47AE36FC-8919-43F8-9563-1396DFE357E2}"/>
              </a:ext>
            </a:extLst>
          </p:cNvPr>
          <p:cNvPicPr>
            <a:picLocks noChangeAspect="1"/>
          </p:cNvPicPr>
          <p:nvPr/>
        </p:nvPicPr>
        <p:blipFill>
          <a:blip r:embed="rId4"/>
          <a:stretch>
            <a:fillRect/>
          </a:stretch>
        </p:blipFill>
        <p:spPr>
          <a:xfrm>
            <a:off x="5963424" y="4253038"/>
            <a:ext cx="1798388" cy="1395900"/>
          </a:xfrm>
          <a:prstGeom prst="rect">
            <a:avLst/>
          </a:prstGeom>
        </p:spPr>
      </p:pic>
      <p:sp>
        <p:nvSpPr>
          <p:cNvPr id="7" name="吹き出し: 角を丸めた四角形 6">
            <a:extLst>
              <a:ext uri="{FF2B5EF4-FFF2-40B4-BE49-F238E27FC236}">
                <a16:creationId xmlns="" xmlns:a16="http://schemas.microsoft.com/office/drawing/2014/main" id="{0C1804A9-24C3-458B-BF97-ACCE979FF71C}"/>
              </a:ext>
            </a:extLst>
          </p:cNvPr>
          <p:cNvSpPr/>
          <p:nvPr/>
        </p:nvSpPr>
        <p:spPr>
          <a:xfrm>
            <a:off x="5538551" y="330840"/>
            <a:ext cx="2983345" cy="3367682"/>
          </a:xfrm>
          <a:prstGeom prst="wedgeRoundRectCallout">
            <a:avLst>
              <a:gd name="adj1" fmla="val -13183"/>
              <a:gd name="adj2" fmla="val 68534"/>
              <a:gd name="adj3" fmla="val 16667"/>
            </a:avLst>
          </a:prstGeom>
          <a:solidFill>
            <a:schemeClr val="accent3">
              <a:lumMod val="20000"/>
              <a:lumOff val="80000"/>
            </a:schemeClr>
          </a:solidFill>
        </p:spPr>
        <p:style>
          <a:lnRef idx="2">
            <a:schemeClr val="accent4"/>
          </a:lnRef>
          <a:fillRef idx="1">
            <a:schemeClr val="lt1"/>
          </a:fillRef>
          <a:effectRef idx="0">
            <a:schemeClr val="accent4"/>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グレゴリオ暦に、つまり新暦に換算すると十一月三日になるね。この日を天長節としよう</a:t>
            </a:r>
          </a:p>
        </p:txBody>
      </p:sp>
    </p:spTree>
    <p:extLst>
      <p:ext uri="{BB962C8B-B14F-4D97-AF65-F5344CB8AC3E}">
        <p14:creationId xmlns:p14="http://schemas.microsoft.com/office/powerpoint/2010/main" val="264941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 xmlns:a16="http://schemas.microsoft.com/office/drawing/2014/main" id="{287F87C4-2B3F-4D9A-B366-AF788D6DFD79}"/>
              </a:ext>
            </a:extLst>
          </p:cNvPr>
          <p:cNvPicPr>
            <a:picLocks noChangeAspect="1"/>
          </p:cNvPicPr>
          <p:nvPr/>
        </p:nvPicPr>
        <p:blipFill>
          <a:blip r:embed="rId2"/>
          <a:stretch>
            <a:fillRect/>
          </a:stretch>
        </p:blipFill>
        <p:spPr>
          <a:xfrm>
            <a:off x="8839200" y="3934438"/>
            <a:ext cx="1466850" cy="1714500"/>
          </a:xfrm>
          <a:prstGeom prst="rect">
            <a:avLst/>
          </a:prstGeom>
        </p:spPr>
      </p:pic>
      <p:pic>
        <p:nvPicPr>
          <p:cNvPr id="5" name="図 4">
            <a:extLst>
              <a:ext uri="{FF2B5EF4-FFF2-40B4-BE49-F238E27FC236}">
                <a16:creationId xmlns="" xmlns:a16="http://schemas.microsoft.com/office/drawing/2014/main" id="{1597A638-116B-4FCD-8F71-9BD74B062DF4}"/>
              </a:ext>
            </a:extLst>
          </p:cNvPr>
          <p:cNvPicPr>
            <a:picLocks noChangeAspect="1"/>
          </p:cNvPicPr>
          <p:nvPr/>
        </p:nvPicPr>
        <p:blipFill>
          <a:blip r:embed="rId3"/>
          <a:stretch>
            <a:fillRect/>
          </a:stretch>
        </p:blipFill>
        <p:spPr>
          <a:xfrm>
            <a:off x="468047" y="3599638"/>
            <a:ext cx="1719338" cy="2049300"/>
          </a:xfrm>
          <a:prstGeom prst="rect">
            <a:avLst/>
          </a:prstGeom>
        </p:spPr>
      </p:pic>
      <p:sp>
        <p:nvSpPr>
          <p:cNvPr id="6" name="思考の吹き出し: 雲形 5">
            <a:extLst>
              <a:ext uri="{FF2B5EF4-FFF2-40B4-BE49-F238E27FC236}">
                <a16:creationId xmlns="" xmlns:a16="http://schemas.microsoft.com/office/drawing/2014/main" id="{D259F8B8-77A6-4417-AD6C-46E1BADEA038}"/>
              </a:ext>
            </a:extLst>
          </p:cNvPr>
          <p:cNvSpPr/>
          <p:nvPr/>
        </p:nvSpPr>
        <p:spPr>
          <a:xfrm>
            <a:off x="9181794" y="934884"/>
            <a:ext cx="2743200" cy="2631233"/>
          </a:xfrm>
          <a:prstGeom prst="cloudCallout">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今出てきた</a:t>
            </a:r>
            <a:r>
              <a:rPr kumimoji="1" lang="ja-JP" altLang="en-US" sz="2800" dirty="0" smtClean="0">
                <a:latin typeface="HG丸ｺﾞｼｯｸM-PRO" panose="020F0600000000000000" pitchFamily="50" charset="-128"/>
                <a:ea typeface="HG丸ｺﾞｼｯｸM-PRO" panose="020F0600000000000000" pitchFamily="50" charset="-128"/>
              </a:rPr>
              <a:t>日について考えて</a:t>
            </a:r>
            <a:r>
              <a:rPr kumimoji="1" lang="ja-JP" altLang="en-US" sz="2800" dirty="0">
                <a:latin typeface="HG丸ｺﾞｼｯｸM-PRO" panose="020F0600000000000000" pitchFamily="50" charset="-128"/>
                <a:ea typeface="HG丸ｺﾞｼｯｸM-PRO" panose="020F0600000000000000" pitchFamily="50" charset="-128"/>
              </a:rPr>
              <a:t>みよう</a:t>
            </a:r>
          </a:p>
        </p:txBody>
      </p:sp>
      <p:sp>
        <p:nvSpPr>
          <p:cNvPr id="8" name="思考の吹き出し: 雲形 7">
            <a:extLst>
              <a:ext uri="{FF2B5EF4-FFF2-40B4-BE49-F238E27FC236}">
                <a16:creationId xmlns="" xmlns:a16="http://schemas.microsoft.com/office/drawing/2014/main" id="{6FC1DF43-0C2E-4C34-B1E4-51B115568EF5}"/>
              </a:ext>
            </a:extLst>
          </p:cNvPr>
          <p:cNvSpPr/>
          <p:nvPr/>
        </p:nvSpPr>
        <p:spPr>
          <a:xfrm>
            <a:off x="2019575" y="669419"/>
            <a:ext cx="3020037" cy="3486568"/>
          </a:xfrm>
          <a:prstGeom prst="cloudCallout">
            <a:avLst>
              <a:gd name="adj1" fmla="val -47222"/>
              <a:gd name="adj2" fmla="val 48670"/>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紀元節って、今日。建国記念の日だね</a:t>
            </a:r>
          </a:p>
        </p:txBody>
      </p:sp>
      <p:pic>
        <p:nvPicPr>
          <p:cNvPr id="9" name="図 8">
            <a:extLst>
              <a:ext uri="{FF2B5EF4-FFF2-40B4-BE49-F238E27FC236}">
                <a16:creationId xmlns="" xmlns:a16="http://schemas.microsoft.com/office/drawing/2014/main" id="{4AFD1F3E-9F25-4A83-AD2A-5BBA16CA37F6}"/>
              </a:ext>
            </a:extLst>
          </p:cNvPr>
          <p:cNvPicPr>
            <a:picLocks noChangeAspect="1"/>
          </p:cNvPicPr>
          <p:nvPr/>
        </p:nvPicPr>
        <p:blipFill>
          <a:blip r:embed="rId4"/>
          <a:stretch>
            <a:fillRect/>
          </a:stretch>
        </p:blipFill>
        <p:spPr>
          <a:xfrm>
            <a:off x="6631180" y="3934438"/>
            <a:ext cx="1804776" cy="1745124"/>
          </a:xfrm>
          <a:prstGeom prst="rect">
            <a:avLst/>
          </a:prstGeom>
        </p:spPr>
      </p:pic>
      <p:sp>
        <p:nvSpPr>
          <p:cNvPr id="10" name="吹き出し: 角を丸めた四角形 9">
            <a:extLst>
              <a:ext uri="{FF2B5EF4-FFF2-40B4-BE49-F238E27FC236}">
                <a16:creationId xmlns="" xmlns:a16="http://schemas.microsoft.com/office/drawing/2014/main" id="{D066CF4B-3C6F-43C5-BCD6-12BC75853FE9}"/>
              </a:ext>
            </a:extLst>
          </p:cNvPr>
          <p:cNvSpPr/>
          <p:nvPr/>
        </p:nvSpPr>
        <p:spPr>
          <a:xfrm>
            <a:off x="5974403" y="815188"/>
            <a:ext cx="2743200" cy="2870624"/>
          </a:xfrm>
          <a:prstGeom prst="wedgeRoundRectCallout">
            <a:avLst>
              <a:gd name="adj1" fmla="val 4136"/>
              <a:gd name="adj2" fmla="val 67760"/>
              <a:gd name="adj3" fmla="val 16667"/>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天長節は文化の日だ。</a:t>
            </a:r>
          </a:p>
          <a:p>
            <a:r>
              <a:rPr kumimoji="1" lang="ja-JP" altLang="en-US" sz="2800" dirty="0">
                <a:latin typeface="HG丸ｺﾞｼｯｸM-PRO" panose="020F0600000000000000" pitchFamily="50" charset="-128"/>
                <a:ea typeface="HG丸ｺﾞｼｯｸM-PRO" panose="020F0600000000000000" pitchFamily="50" charset="-128"/>
              </a:rPr>
              <a:t>それと昭和の日は昭和天皇の誕生日だった</a:t>
            </a:r>
          </a:p>
        </p:txBody>
      </p:sp>
      <p:pic>
        <p:nvPicPr>
          <p:cNvPr id="11" name="図 10">
            <a:extLst>
              <a:ext uri="{FF2B5EF4-FFF2-40B4-BE49-F238E27FC236}">
                <a16:creationId xmlns="" xmlns:a16="http://schemas.microsoft.com/office/drawing/2014/main" id="{84AAEA38-CE4E-4344-95F8-8D033780F1F2}"/>
              </a:ext>
            </a:extLst>
          </p:cNvPr>
          <p:cNvPicPr>
            <a:picLocks noChangeAspect="1"/>
          </p:cNvPicPr>
          <p:nvPr/>
        </p:nvPicPr>
        <p:blipFill>
          <a:blip r:embed="rId4"/>
          <a:stretch>
            <a:fillRect/>
          </a:stretch>
        </p:blipFill>
        <p:spPr>
          <a:xfrm>
            <a:off x="7533568" y="2819720"/>
            <a:ext cx="570430" cy="551576"/>
          </a:xfrm>
          <a:prstGeom prst="rect">
            <a:avLst/>
          </a:prstGeom>
        </p:spPr>
      </p:pic>
    </p:spTree>
    <p:extLst>
      <p:ext uri="{BB962C8B-B14F-4D97-AF65-F5344CB8AC3E}">
        <p14:creationId xmlns:p14="http://schemas.microsoft.com/office/powerpoint/2010/main" val="294880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 xmlns:a16="http://schemas.microsoft.com/office/drawing/2014/main" id="{287F87C4-2B3F-4D9A-B366-AF788D6DFD79}"/>
              </a:ext>
            </a:extLst>
          </p:cNvPr>
          <p:cNvPicPr>
            <a:picLocks noChangeAspect="1"/>
          </p:cNvPicPr>
          <p:nvPr/>
        </p:nvPicPr>
        <p:blipFill>
          <a:blip r:embed="rId2"/>
          <a:stretch>
            <a:fillRect/>
          </a:stretch>
        </p:blipFill>
        <p:spPr>
          <a:xfrm>
            <a:off x="8839200" y="3934438"/>
            <a:ext cx="1466850" cy="1714500"/>
          </a:xfrm>
          <a:prstGeom prst="rect">
            <a:avLst/>
          </a:prstGeom>
        </p:spPr>
      </p:pic>
      <p:pic>
        <p:nvPicPr>
          <p:cNvPr id="5" name="図 4">
            <a:extLst>
              <a:ext uri="{FF2B5EF4-FFF2-40B4-BE49-F238E27FC236}">
                <a16:creationId xmlns="" xmlns:a16="http://schemas.microsoft.com/office/drawing/2014/main" id="{1597A638-116B-4FCD-8F71-9BD74B062DF4}"/>
              </a:ext>
            </a:extLst>
          </p:cNvPr>
          <p:cNvPicPr>
            <a:picLocks noChangeAspect="1"/>
          </p:cNvPicPr>
          <p:nvPr/>
        </p:nvPicPr>
        <p:blipFill>
          <a:blip r:embed="rId3"/>
          <a:stretch>
            <a:fillRect/>
          </a:stretch>
        </p:blipFill>
        <p:spPr>
          <a:xfrm>
            <a:off x="468047" y="3599638"/>
            <a:ext cx="1719338" cy="2049300"/>
          </a:xfrm>
          <a:prstGeom prst="rect">
            <a:avLst/>
          </a:prstGeom>
        </p:spPr>
      </p:pic>
      <p:sp>
        <p:nvSpPr>
          <p:cNvPr id="6" name="思考の吹き出し: 雲形 5">
            <a:extLst>
              <a:ext uri="{FF2B5EF4-FFF2-40B4-BE49-F238E27FC236}">
                <a16:creationId xmlns="" xmlns:a16="http://schemas.microsoft.com/office/drawing/2014/main" id="{D259F8B8-77A6-4417-AD6C-46E1BADEA038}"/>
              </a:ext>
            </a:extLst>
          </p:cNvPr>
          <p:cNvSpPr/>
          <p:nvPr/>
        </p:nvSpPr>
        <p:spPr>
          <a:xfrm>
            <a:off x="9181794" y="934884"/>
            <a:ext cx="2743200" cy="2631233"/>
          </a:xfrm>
          <a:prstGeom prst="cloudCallout">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大正天皇の誕生日は？</a:t>
            </a:r>
          </a:p>
        </p:txBody>
      </p:sp>
      <p:sp>
        <p:nvSpPr>
          <p:cNvPr id="8" name="思考の吹き出し: 雲形 7">
            <a:extLst>
              <a:ext uri="{FF2B5EF4-FFF2-40B4-BE49-F238E27FC236}">
                <a16:creationId xmlns="" xmlns:a16="http://schemas.microsoft.com/office/drawing/2014/main" id="{6FC1DF43-0C2E-4C34-B1E4-51B115568EF5}"/>
              </a:ext>
            </a:extLst>
          </p:cNvPr>
          <p:cNvSpPr/>
          <p:nvPr/>
        </p:nvSpPr>
        <p:spPr>
          <a:xfrm>
            <a:off x="2019575" y="669419"/>
            <a:ext cx="3020037" cy="3486568"/>
          </a:xfrm>
          <a:prstGeom prst="cloudCallout">
            <a:avLst>
              <a:gd name="adj1" fmla="val -47222"/>
              <a:gd name="adj2" fmla="val 48670"/>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八月三十一日、でも十月三十一日を天長節祝日とした</a:t>
            </a:r>
          </a:p>
        </p:txBody>
      </p:sp>
      <p:pic>
        <p:nvPicPr>
          <p:cNvPr id="9" name="図 8">
            <a:extLst>
              <a:ext uri="{FF2B5EF4-FFF2-40B4-BE49-F238E27FC236}">
                <a16:creationId xmlns="" xmlns:a16="http://schemas.microsoft.com/office/drawing/2014/main" id="{4AFD1F3E-9F25-4A83-AD2A-5BBA16CA37F6}"/>
              </a:ext>
            </a:extLst>
          </p:cNvPr>
          <p:cNvPicPr>
            <a:picLocks noChangeAspect="1"/>
          </p:cNvPicPr>
          <p:nvPr/>
        </p:nvPicPr>
        <p:blipFill>
          <a:blip r:embed="rId4"/>
          <a:stretch>
            <a:fillRect/>
          </a:stretch>
        </p:blipFill>
        <p:spPr>
          <a:xfrm>
            <a:off x="6631180" y="3934438"/>
            <a:ext cx="1804776" cy="1745124"/>
          </a:xfrm>
          <a:prstGeom prst="rect">
            <a:avLst/>
          </a:prstGeom>
        </p:spPr>
      </p:pic>
      <p:sp>
        <p:nvSpPr>
          <p:cNvPr id="10" name="吹き出し: 角を丸めた四角形 9">
            <a:extLst>
              <a:ext uri="{FF2B5EF4-FFF2-40B4-BE49-F238E27FC236}">
                <a16:creationId xmlns="" xmlns:a16="http://schemas.microsoft.com/office/drawing/2014/main" id="{D066CF4B-3C6F-43C5-BCD6-12BC75853FE9}"/>
              </a:ext>
            </a:extLst>
          </p:cNvPr>
          <p:cNvSpPr/>
          <p:nvPr/>
        </p:nvSpPr>
        <p:spPr>
          <a:xfrm>
            <a:off x="5345349" y="815188"/>
            <a:ext cx="3677991" cy="2870624"/>
          </a:xfrm>
          <a:prstGeom prst="wedgeRoundRectCallout">
            <a:avLst>
              <a:gd name="adj1" fmla="val 4136"/>
              <a:gd name="adj2" fmla="val 67760"/>
              <a:gd name="adj3" fmla="val 16667"/>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smtClean="0">
                <a:latin typeface="HG丸ｺﾞｼｯｸM-PRO" panose="020F0600000000000000" pitchFamily="50" charset="-128"/>
                <a:ea typeface="HG丸ｺﾞｼｯｸM-PRO" panose="020F0600000000000000" pitchFamily="50" charset="-128"/>
              </a:rPr>
              <a:t>明治天皇</a:t>
            </a:r>
            <a:r>
              <a:rPr kumimoji="1" lang="ja-JP" altLang="en-US" sz="2800" dirty="0">
                <a:latin typeface="HG丸ｺﾞｼｯｸM-PRO" panose="020F0600000000000000" pitchFamily="50" charset="-128"/>
                <a:ea typeface="HG丸ｺﾞｼｯｸM-PRO" panose="020F0600000000000000" pitchFamily="50" charset="-128"/>
              </a:rPr>
              <a:t>の誕生日はあとで明治節になる。</a:t>
            </a:r>
          </a:p>
          <a:p>
            <a:r>
              <a:rPr kumimoji="1" lang="ja-JP" altLang="en-US" sz="2800" dirty="0">
                <a:latin typeface="HG丸ｺﾞｼｯｸM-PRO" panose="020F0600000000000000" pitchFamily="50" charset="-128"/>
                <a:ea typeface="HG丸ｺﾞｼｯｸM-PRO" panose="020F0600000000000000" pitchFamily="50" charset="-128"/>
              </a:rPr>
              <a:t>あ、昭和天皇も昭和の日</a:t>
            </a:r>
            <a:r>
              <a:rPr kumimoji="1" lang="ja-JP" altLang="en-US" sz="2800" dirty="0" smtClean="0">
                <a:latin typeface="HG丸ｺﾞｼｯｸM-PRO" panose="020F0600000000000000" pitchFamily="50" charset="-128"/>
                <a:ea typeface="HG丸ｺﾞｼｯｸM-PRO" panose="020F0600000000000000" pitchFamily="50" charset="-128"/>
              </a:rPr>
              <a:t>か</a:t>
            </a:r>
          </a:p>
          <a:p>
            <a:r>
              <a:rPr kumimoji="1" lang="ja-JP" altLang="en-US" sz="2800" dirty="0">
                <a:latin typeface="HG丸ｺﾞｼｯｸM-PRO" panose="020F0600000000000000" pitchFamily="50" charset="-128"/>
                <a:ea typeface="HG丸ｺﾞｼｯｸM-PRO" panose="020F0600000000000000" pitchFamily="50" charset="-128"/>
              </a:rPr>
              <a:t>大正の日が</a:t>
            </a:r>
            <a:r>
              <a:rPr kumimoji="1" lang="ja-JP" altLang="en-US" sz="2800" dirty="0" smtClean="0">
                <a:latin typeface="HG丸ｺﾞｼｯｸM-PRO" panose="020F0600000000000000" pitchFamily="50" charset="-128"/>
                <a:ea typeface="HG丸ｺﾞｼｯｸM-PRO" panose="020F0600000000000000" pitchFamily="50" charset="-128"/>
              </a:rPr>
              <a:t>ない</a:t>
            </a:r>
          </a:p>
          <a:p>
            <a:r>
              <a:rPr kumimoji="1" lang="ja-JP" altLang="en-US" sz="2800" dirty="0" smtClean="0">
                <a:latin typeface="HG丸ｺﾞｼｯｸM-PRO" panose="020F0600000000000000" pitchFamily="50" charset="-128"/>
                <a:ea typeface="HG丸ｺﾞｼｯｸM-PRO" panose="020F0600000000000000" pitchFamily="50" charset="-128"/>
              </a:rPr>
              <a:t>なん</a:t>
            </a:r>
            <a:r>
              <a:rPr kumimoji="1" lang="ja-JP" altLang="en-US" sz="2800" dirty="0" err="1" smtClean="0">
                <a:latin typeface="HG丸ｺﾞｼｯｸM-PRO" panose="020F0600000000000000" pitchFamily="50" charset="-128"/>
                <a:ea typeface="HG丸ｺﾞｼｯｸM-PRO" panose="020F0600000000000000" pitchFamily="50" charset="-128"/>
              </a:rPr>
              <a:t>でだろう</a:t>
            </a:r>
            <a:r>
              <a:rPr kumimoji="1" lang="ja-JP" altLang="en-US" sz="2800" dirty="0" smtClean="0">
                <a:latin typeface="HG丸ｺﾞｼｯｸM-PRO" panose="020F0600000000000000" pitchFamily="50" charset="-128"/>
                <a:ea typeface="HG丸ｺﾞｼｯｸM-PRO" panose="020F0600000000000000" pitchFamily="50" charset="-128"/>
              </a:rPr>
              <a:t>？</a:t>
            </a:r>
            <a:endParaRPr kumimoji="1" lang="ja-JP" altLang="en-US" sz="2800" dirty="0">
              <a:latin typeface="HG丸ｺﾞｼｯｸM-PRO" panose="020F0600000000000000" pitchFamily="50" charset="-128"/>
              <a:ea typeface="HG丸ｺﾞｼｯｸM-PRO" panose="020F0600000000000000" pitchFamily="50" charset="-128"/>
            </a:endParaRPr>
          </a:p>
        </p:txBody>
      </p:sp>
      <p:pic>
        <p:nvPicPr>
          <p:cNvPr id="11" name="図 10">
            <a:extLst>
              <a:ext uri="{FF2B5EF4-FFF2-40B4-BE49-F238E27FC236}">
                <a16:creationId xmlns="" xmlns:a16="http://schemas.microsoft.com/office/drawing/2014/main" id="{84AAEA38-CE4E-4344-95F8-8D033780F1F2}"/>
              </a:ext>
            </a:extLst>
          </p:cNvPr>
          <p:cNvPicPr>
            <a:picLocks noChangeAspect="1"/>
          </p:cNvPicPr>
          <p:nvPr/>
        </p:nvPicPr>
        <p:blipFill>
          <a:blip r:embed="rId4"/>
          <a:stretch>
            <a:fillRect/>
          </a:stretch>
        </p:blipFill>
        <p:spPr>
          <a:xfrm>
            <a:off x="7418676" y="3048062"/>
            <a:ext cx="570430" cy="551576"/>
          </a:xfrm>
          <a:prstGeom prst="rect">
            <a:avLst/>
          </a:prstGeom>
        </p:spPr>
      </p:pic>
      <p:pic>
        <p:nvPicPr>
          <p:cNvPr id="12" name="図 11">
            <a:extLst>
              <a:ext uri="{FF2B5EF4-FFF2-40B4-BE49-F238E27FC236}">
                <a16:creationId xmlns="" xmlns:a16="http://schemas.microsoft.com/office/drawing/2014/main" id="{84AAEA38-CE4E-4344-95F8-8D033780F1F2}"/>
              </a:ext>
            </a:extLst>
          </p:cNvPr>
          <p:cNvPicPr>
            <a:picLocks noChangeAspect="1"/>
          </p:cNvPicPr>
          <p:nvPr/>
        </p:nvPicPr>
        <p:blipFill>
          <a:blip r:embed="rId4"/>
          <a:stretch>
            <a:fillRect/>
          </a:stretch>
        </p:blipFill>
        <p:spPr>
          <a:xfrm>
            <a:off x="3244378" y="3410024"/>
            <a:ext cx="570430" cy="551576"/>
          </a:xfrm>
          <a:prstGeom prst="rect">
            <a:avLst/>
          </a:prstGeom>
        </p:spPr>
      </p:pic>
    </p:spTree>
    <p:extLst>
      <p:ext uri="{BB962C8B-B14F-4D97-AF65-F5344CB8AC3E}">
        <p14:creationId xmlns:p14="http://schemas.microsoft.com/office/powerpoint/2010/main" val="79157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1+#ppt_w/2"/>
                                          </p:val>
                                        </p:tav>
                                        <p:tav tm="100000">
                                          <p:val>
                                            <p:strVal val="#ppt_x"/>
                                          </p:val>
                                        </p:tav>
                                      </p:tavLst>
                                    </p:anim>
                                    <p:anim calcmode="lin" valueType="num">
                                      <p:cBhvr additive="base">
                                        <p:cTn id="3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 xmlns:a16="http://schemas.microsoft.com/office/drawing/2014/main" id="{287F87C4-2B3F-4D9A-B366-AF788D6DFD79}"/>
              </a:ext>
            </a:extLst>
          </p:cNvPr>
          <p:cNvPicPr>
            <a:picLocks noChangeAspect="1"/>
          </p:cNvPicPr>
          <p:nvPr/>
        </p:nvPicPr>
        <p:blipFill>
          <a:blip r:embed="rId2"/>
          <a:stretch>
            <a:fillRect/>
          </a:stretch>
        </p:blipFill>
        <p:spPr>
          <a:xfrm>
            <a:off x="8839200" y="3934438"/>
            <a:ext cx="1466850" cy="1714500"/>
          </a:xfrm>
          <a:prstGeom prst="rect">
            <a:avLst/>
          </a:prstGeom>
        </p:spPr>
      </p:pic>
      <p:pic>
        <p:nvPicPr>
          <p:cNvPr id="5" name="図 4">
            <a:extLst>
              <a:ext uri="{FF2B5EF4-FFF2-40B4-BE49-F238E27FC236}">
                <a16:creationId xmlns="" xmlns:a16="http://schemas.microsoft.com/office/drawing/2014/main" id="{1597A638-116B-4FCD-8F71-9BD74B062DF4}"/>
              </a:ext>
            </a:extLst>
          </p:cNvPr>
          <p:cNvPicPr>
            <a:picLocks noChangeAspect="1"/>
          </p:cNvPicPr>
          <p:nvPr/>
        </p:nvPicPr>
        <p:blipFill>
          <a:blip r:embed="rId3"/>
          <a:stretch>
            <a:fillRect/>
          </a:stretch>
        </p:blipFill>
        <p:spPr>
          <a:xfrm>
            <a:off x="468047" y="3599638"/>
            <a:ext cx="1719338" cy="2049300"/>
          </a:xfrm>
          <a:prstGeom prst="rect">
            <a:avLst/>
          </a:prstGeom>
        </p:spPr>
      </p:pic>
      <p:sp>
        <p:nvSpPr>
          <p:cNvPr id="6" name="思考の吹き出し: 雲形 5">
            <a:extLst>
              <a:ext uri="{FF2B5EF4-FFF2-40B4-BE49-F238E27FC236}">
                <a16:creationId xmlns="" xmlns:a16="http://schemas.microsoft.com/office/drawing/2014/main" id="{D259F8B8-77A6-4417-AD6C-46E1BADEA038}"/>
              </a:ext>
            </a:extLst>
          </p:cNvPr>
          <p:cNvSpPr/>
          <p:nvPr/>
        </p:nvSpPr>
        <p:spPr>
          <a:xfrm>
            <a:off x="9181794" y="934884"/>
            <a:ext cx="2743200" cy="2631233"/>
          </a:xfrm>
          <a:prstGeom prst="cloudCallout">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整理をしよう</a:t>
            </a:r>
          </a:p>
        </p:txBody>
      </p:sp>
      <p:sp>
        <p:nvSpPr>
          <p:cNvPr id="8" name="思考の吹き出し: 雲形 7">
            <a:extLst>
              <a:ext uri="{FF2B5EF4-FFF2-40B4-BE49-F238E27FC236}">
                <a16:creationId xmlns="" xmlns:a16="http://schemas.microsoft.com/office/drawing/2014/main" id="{6FC1DF43-0C2E-4C34-B1E4-51B115568EF5}"/>
              </a:ext>
            </a:extLst>
          </p:cNvPr>
          <p:cNvSpPr/>
          <p:nvPr/>
        </p:nvSpPr>
        <p:spPr>
          <a:xfrm>
            <a:off x="2053883" y="507216"/>
            <a:ext cx="3267083" cy="3486568"/>
          </a:xfrm>
          <a:prstGeom prst="cloudCallout">
            <a:avLst>
              <a:gd name="adj1" fmla="val -47222"/>
              <a:gd name="adj2" fmla="val 48670"/>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紀元節を建国記念の日とするのは神話</a:t>
            </a:r>
            <a:r>
              <a:rPr kumimoji="1" lang="ja-JP" altLang="en-US" sz="2800" dirty="0" smtClean="0">
                <a:latin typeface="HG丸ｺﾞｼｯｸM-PRO" panose="020F0600000000000000" pitchFamily="50" charset="-128"/>
                <a:ea typeface="HG丸ｺﾞｼｯｸM-PRO" panose="020F0600000000000000" pitchFamily="50" charset="-128"/>
              </a:rPr>
              <a:t>だったからなんだ</a:t>
            </a:r>
            <a:endParaRPr kumimoji="1" lang="ja-JP" altLang="en-US" sz="2800" dirty="0">
              <a:latin typeface="HG丸ｺﾞｼｯｸM-PRO" panose="020F0600000000000000" pitchFamily="50" charset="-128"/>
              <a:ea typeface="HG丸ｺﾞｼｯｸM-PRO" panose="020F0600000000000000" pitchFamily="50" charset="-128"/>
            </a:endParaRPr>
          </a:p>
        </p:txBody>
      </p:sp>
      <p:pic>
        <p:nvPicPr>
          <p:cNvPr id="9" name="図 8">
            <a:extLst>
              <a:ext uri="{FF2B5EF4-FFF2-40B4-BE49-F238E27FC236}">
                <a16:creationId xmlns="" xmlns:a16="http://schemas.microsoft.com/office/drawing/2014/main" id="{4AFD1F3E-9F25-4A83-AD2A-5BBA16CA37F6}"/>
              </a:ext>
            </a:extLst>
          </p:cNvPr>
          <p:cNvPicPr>
            <a:picLocks noChangeAspect="1"/>
          </p:cNvPicPr>
          <p:nvPr/>
        </p:nvPicPr>
        <p:blipFill>
          <a:blip r:embed="rId4"/>
          <a:stretch>
            <a:fillRect/>
          </a:stretch>
        </p:blipFill>
        <p:spPr>
          <a:xfrm>
            <a:off x="6631180" y="3934438"/>
            <a:ext cx="1804776" cy="1745124"/>
          </a:xfrm>
          <a:prstGeom prst="rect">
            <a:avLst/>
          </a:prstGeom>
        </p:spPr>
      </p:pic>
      <p:sp>
        <p:nvSpPr>
          <p:cNvPr id="10" name="吹き出し: 角を丸めた四角形 9">
            <a:extLst>
              <a:ext uri="{FF2B5EF4-FFF2-40B4-BE49-F238E27FC236}">
                <a16:creationId xmlns="" xmlns:a16="http://schemas.microsoft.com/office/drawing/2014/main" id="{D066CF4B-3C6F-43C5-BCD6-12BC75853FE9}"/>
              </a:ext>
            </a:extLst>
          </p:cNvPr>
          <p:cNvSpPr/>
          <p:nvPr/>
        </p:nvSpPr>
        <p:spPr>
          <a:xfrm>
            <a:off x="5974403" y="815188"/>
            <a:ext cx="2743200" cy="2870624"/>
          </a:xfrm>
          <a:prstGeom prst="wedgeRoundRectCallout">
            <a:avLst>
              <a:gd name="adj1" fmla="val 4136"/>
              <a:gd name="adj2" fmla="val 67760"/>
              <a:gd name="adj3" fmla="val 16667"/>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神話なので建国記念日ではなく、建国記念</a:t>
            </a:r>
            <a:r>
              <a:rPr kumimoji="1" lang="ja-JP" altLang="en-US" sz="2800" dirty="0">
                <a:solidFill>
                  <a:srgbClr val="FF0000"/>
                </a:solidFill>
                <a:latin typeface="HG丸ｺﾞｼｯｸM-PRO" panose="020F0600000000000000" pitchFamily="50" charset="-128"/>
                <a:ea typeface="HG丸ｺﾞｼｯｸM-PRO" panose="020F0600000000000000" pitchFamily="50" charset="-128"/>
              </a:rPr>
              <a:t>の</a:t>
            </a:r>
            <a:r>
              <a:rPr kumimoji="1" lang="ja-JP" altLang="en-US" sz="2800" dirty="0">
                <a:latin typeface="HG丸ｺﾞｼｯｸM-PRO" panose="020F0600000000000000" pitchFamily="50" charset="-128"/>
                <a:ea typeface="HG丸ｺﾞｼｯｸM-PRO" panose="020F0600000000000000" pitchFamily="50" charset="-128"/>
              </a:rPr>
              <a:t>日とごまかすことにしたのだ</a:t>
            </a:r>
          </a:p>
        </p:txBody>
      </p:sp>
      <p:pic>
        <p:nvPicPr>
          <p:cNvPr id="11" name="図 10">
            <a:extLst>
              <a:ext uri="{FF2B5EF4-FFF2-40B4-BE49-F238E27FC236}">
                <a16:creationId xmlns="" xmlns:a16="http://schemas.microsoft.com/office/drawing/2014/main" id="{84AAEA38-CE4E-4344-95F8-8D033780F1F2}"/>
              </a:ext>
            </a:extLst>
          </p:cNvPr>
          <p:cNvPicPr>
            <a:picLocks noChangeAspect="1"/>
          </p:cNvPicPr>
          <p:nvPr/>
        </p:nvPicPr>
        <p:blipFill>
          <a:blip r:embed="rId4"/>
          <a:stretch>
            <a:fillRect/>
          </a:stretch>
        </p:blipFill>
        <p:spPr>
          <a:xfrm>
            <a:off x="6096000" y="2801432"/>
            <a:ext cx="570430" cy="551576"/>
          </a:xfrm>
          <a:prstGeom prst="rect">
            <a:avLst/>
          </a:prstGeom>
        </p:spPr>
      </p:pic>
    </p:spTree>
    <p:extLst>
      <p:ext uri="{BB962C8B-B14F-4D97-AF65-F5344CB8AC3E}">
        <p14:creationId xmlns:p14="http://schemas.microsoft.com/office/powerpoint/2010/main" val="48047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 xmlns:a16="http://schemas.microsoft.com/office/drawing/2014/main" id="{287F87C4-2B3F-4D9A-B366-AF788D6DFD79}"/>
              </a:ext>
            </a:extLst>
          </p:cNvPr>
          <p:cNvPicPr>
            <a:picLocks noChangeAspect="1"/>
          </p:cNvPicPr>
          <p:nvPr/>
        </p:nvPicPr>
        <p:blipFill>
          <a:blip r:embed="rId2"/>
          <a:stretch>
            <a:fillRect/>
          </a:stretch>
        </p:blipFill>
        <p:spPr>
          <a:xfrm>
            <a:off x="8839200" y="3934438"/>
            <a:ext cx="1466850" cy="1714500"/>
          </a:xfrm>
          <a:prstGeom prst="rect">
            <a:avLst/>
          </a:prstGeom>
        </p:spPr>
      </p:pic>
      <p:pic>
        <p:nvPicPr>
          <p:cNvPr id="5" name="図 4">
            <a:extLst>
              <a:ext uri="{FF2B5EF4-FFF2-40B4-BE49-F238E27FC236}">
                <a16:creationId xmlns="" xmlns:a16="http://schemas.microsoft.com/office/drawing/2014/main" id="{1597A638-116B-4FCD-8F71-9BD74B062DF4}"/>
              </a:ext>
            </a:extLst>
          </p:cNvPr>
          <p:cNvPicPr>
            <a:picLocks noChangeAspect="1"/>
          </p:cNvPicPr>
          <p:nvPr/>
        </p:nvPicPr>
        <p:blipFill>
          <a:blip r:embed="rId3"/>
          <a:stretch>
            <a:fillRect/>
          </a:stretch>
        </p:blipFill>
        <p:spPr>
          <a:xfrm>
            <a:off x="468047" y="3599638"/>
            <a:ext cx="1719338" cy="2049300"/>
          </a:xfrm>
          <a:prstGeom prst="rect">
            <a:avLst/>
          </a:prstGeom>
        </p:spPr>
      </p:pic>
      <p:sp>
        <p:nvSpPr>
          <p:cNvPr id="6" name="思考の吹き出し: 雲形 5">
            <a:extLst>
              <a:ext uri="{FF2B5EF4-FFF2-40B4-BE49-F238E27FC236}">
                <a16:creationId xmlns="" xmlns:a16="http://schemas.microsoft.com/office/drawing/2014/main" id="{D259F8B8-77A6-4417-AD6C-46E1BADEA038}"/>
              </a:ext>
            </a:extLst>
          </p:cNvPr>
          <p:cNvSpPr/>
          <p:nvPr/>
        </p:nvSpPr>
        <p:spPr>
          <a:xfrm>
            <a:off x="9181794" y="309490"/>
            <a:ext cx="2743200" cy="3256628"/>
          </a:xfrm>
          <a:prstGeom prst="cloudCallout">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smtClean="0">
                <a:latin typeface="HG丸ｺﾞｼｯｸM-PRO" panose="020F0600000000000000" pitchFamily="50" charset="-128"/>
                <a:ea typeface="HG丸ｺﾞｼｯｸM-PRO" panose="020F0600000000000000" pitchFamily="50" charset="-128"/>
              </a:rPr>
              <a:t>昭和の日を</a:t>
            </a:r>
            <a:r>
              <a:rPr kumimoji="1" lang="ja-JP" altLang="en-US" sz="2800" dirty="0">
                <a:latin typeface="HG丸ｺﾞｼｯｸM-PRO" panose="020F0600000000000000" pitchFamily="50" charset="-128"/>
                <a:ea typeface="HG丸ｺﾞｼｯｸM-PRO" panose="020F0600000000000000" pitchFamily="50" charset="-128"/>
              </a:rPr>
              <a:t>つくったのはなぜだろう？</a:t>
            </a:r>
          </a:p>
        </p:txBody>
      </p:sp>
      <p:sp>
        <p:nvSpPr>
          <p:cNvPr id="8" name="思考の吹き出し: 雲形 7">
            <a:extLst>
              <a:ext uri="{FF2B5EF4-FFF2-40B4-BE49-F238E27FC236}">
                <a16:creationId xmlns="" xmlns:a16="http://schemas.microsoft.com/office/drawing/2014/main" id="{6FC1DF43-0C2E-4C34-B1E4-51B115568EF5}"/>
              </a:ext>
            </a:extLst>
          </p:cNvPr>
          <p:cNvSpPr/>
          <p:nvPr/>
        </p:nvSpPr>
        <p:spPr>
          <a:xfrm>
            <a:off x="2019575" y="669419"/>
            <a:ext cx="3020037" cy="3486568"/>
          </a:xfrm>
          <a:prstGeom prst="cloudCallout">
            <a:avLst>
              <a:gd name="adj1" fmla="val -47222"/>
              <a:gd name="adj2" fmla="val 48670"/>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天皇制の理念を強く打ち出したんだ</a:t>
            </a:r>
          </a:p>
        </p:txBody>
      </p:sp>
      <p:pic>
        <p:nvPicPr>
          <p:cNvPr id="9" name="図 8">
            <a:extLst>
              <a:ext uri="{FF2B5EF4-FFF2-40B4-BE49-F238E27FC236}">
                <a16:creationId xmlns="" xmlns:a16="http://schemas.microsoft.com/office/drawing/2014/main" id="{4AFD1F3E-9F25-4A83-AD2A-5BBA16CA37F6}"/>
              </a:ext>
            </a:extLst>
          </p:cNvPr>
          <p:cNvPicPr>
            <a:picLocks noChangeAspect="1"/>
          </p:cNvPicPr>
          <p:nvPr/>
        </p:nvPicPr>
        <p:blipFill>
          <a:blip r:embed="rId4"/>
          <a:stretch>
            <a:fillRect/>
          </a:stretch>
        </p:blipFill>
        <p:spPr>
          <a:xfrm>
            <a:off x="6649468" y="3934438"/>
            <a:ext cx="1804776" cy="1745124"/>
          </a:xfrm>
          <a:prstGeom prst="rect">
            <a:avLst/>
          </a:prstGeom>
        </p:spPr>
      </p:pic>
      <p:sp>
        <p:nvSpPr>
          <p:cNvPr id="10" name="吹き出し: 角を丸めた四角形 9">
            <a:extLst>
              <a:ext uri="{FF2B5EF4-FFF2-40B4-BE49-F238E27FC236}">
                <a16:creationId xmlns="" xmlns:a16="http://schemas.microsoft.com/office/drawing/2014/main" id="{D066CF4B-3C6F-43C5-BCD6-12BC75853FE9}"/>
              </a:ext>
            </a:extLst>
          </p:cNvPr>
          <p:cNvSpPr/>
          <p:nvPr/>
        </p:nvSpPr>
        <p:spPr>
          <a:xfrm>
            <a:off x="5974403" y="815188"/>
            <a:ext cx="2743200" cy="2870624"/>
          </a:xfrm>
          <a:prstGeom prst="wedgeRoundRectCallout">
            <a:avLst>
              <a:gd name="adj1" fmla="val 4136"/>
              <a:gd name="adj2" fmla="val 67760"/>
              <a:gd name="adj3" fmla="val 16667"/>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endParaRPr kumimoji="1" lang="ja-JP" altLang="en-US" sz="2800" dirty="0">
              <a:latin typeface="HG丸ｺﾞｼｯｸM-PRO" panose="020F0600000000000000" pitchFamily="50" charset="-128"/>
              <a:ea typeface="HG丸ｺﾞｼｯｸM-PRO" panose="020F0600000000000000" pitchFamily="50" charset="-128"/>
            </a:endParaRPr>
          </a:p>
          <a:p>
            <a:r>
              <a:rPr kumimoji="1" lang="ja-JP" altLang="en-US" sz="2800" dirty="0">
                <a:latin typeface="HG丸ｺﾞｼｯｸM-PRO" panose="020F0600000000000000" pitchFamily="50" charset="-128"/>
                <a:ea typeface="HG丸ｺﾞｼｯｸM-PRO" panose="020F0600000000000000" pitchFamily="50" charset="-128"/>
              </a:rPr>
              <a:t>昭和の日と元の明治節に叙勲をしているのは意味があるね。</a:t>
            </a:r>
          </a:p>
        </p:txBody>
      </p:sp>
      <p:pic>
        <p:nvPicPr>
          <p:cNvPr id="11" name="図 10">
            <a:extLst>
              <a:ext uri="{FF2B5EF4-FFF2-40B4-BE49-F238E27FC236}">
                <a16:creationId xmlns="" xmlns:a16="http://schemas.microsoft.com/office/drawing/2014/main" id="{84AAEA38-CE4E-4344-95F8-8D033780F1F2}"/>
              </a:ext>
            </a:extLst>
          </p:cNvPr>
          <p:cNvPicPr>
            <a:picLocks noChangeAspect="1"/>
          </p:cNvPicPr>
          <p:nvPr/>
        </p:nvPicPr>
        <p:blipFill>
          <a:blip r:embed="rId4"/>
          <a:stretch>
            <a:fillRect/>
          </a:stretch>
        </p:blipFill>
        <p:spPr>
          <a:xfrm>
            <a:off x="8094054" y="2877424"/>
            <a:ext cx="570430" cy="551576"/>
          </a:xfrm>
          <a:prstGeom prst="rect">
            <a:avLst/>
          </a:prstGeom>
        </p:spPr>
      </p:pic>
    </p:spTree>
    <p:extLst>
      <p:ext uri="{BB962C8B-B14F-4D97-AF65-F5344CB8AC3E}">
        <p14:creationId xmlns:p14="http://schemas.microsoft.com/office/powerpoint/2010/main" val="184091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cxnSp>
        <p:nvCxnSpPr>
          <p:cNvPr id="37" name="Straight Connector 8">
            <a:extLst>
              <a:ext uri="{FF2B5EF4-FFF2-40B4-BE49-F238E27FC236}">
                <a16:creationId xmlns="" xmlns:a16="http://schemas.microsoft.com/office/drawing/2014/main" id="{AFC21D6F-F1DC-4D97-98EF-2D5AEE59345D}"/>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10">
            <a:extLst>
              <a:ext uri="{FF2B5EF4-FFF2-40B4-BE49-F238E27FC236}">
                <a16:creationId xmlns="" xmlns:a16="http://schemas.microsoft.com/office/drawing/2014/main" id="{ED1287EB-8679-44C2-98EB-76E3437F365E}"/>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12">
            <a:extLst>
              <a:ext uri="{FF2B5EF4-FFF2-40B4-BE49-F238E27FC236}">
                <a16:creationId xmlns="" xmlns:a16="http://schemas.microsoft.com/office/drawing/2014/main" id="{8EB8FA5D-B9B3-4627-B544-CDCF527540F8}"/>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14">
            <a:extLst>
              <a:ext uri="{FF2B5EF4-FFF2-40B4-BE49-F238E27FC236}">
                <a16:creationId xmlns="" xmlns:a16="http://schemas.microsoft.com/office/drawing/2014/main" id="{2D4A8B3C-3BB5-4D9A-81A3-FD8ED08925CB}"/>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16">
            <a:extLst>
              <a:ext uri="{FF2B5EF4-FFF2-40B4-BE49-F238E27FC236}">
                <a16:creationId xmlns="" xmlns:a16="http://schemas.microsoft.com/office/drawing/2014/main" id="{C8FA0702-C0EC-4C0F-AC50-F23C4991F529}"/>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42" name="Rectangle 18">
            <a:extLst>
              <a:ext uri="{FF2B5EF4-FFF2-40B4-BE49-F238E27FC236}">
                <a16:creationId xmlns="" xmlns:a16="http://schemas.microsoft.com/office/drawing/2014/main" id="{A2F65888-EF02-4F11-9350-BA573A744D95}"/>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nip Diagonal Corner Rectangle 6">
            <a:extLst>
              <a:ext uri="{FF2B5EF4-FFF2-40B4-BE49-F238E27FC236}">
                <a16:creationId xmlns="" xmlns:a16="http://schemas.microsoft.com/office/drawing/2014/main" id="{ACC641ED-3D8A-4A5E-8C5E-D720AA68DD89}"/>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4000" y="620722"/>
            <a:ext cx="4977369" cy="5286838"/>
          </a:xfrm>
          <a:prstGeom prst="snip2DiagRect">
            <a:avLst>
              <a:gd name="adj1" fmla="val 9763"/>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22">
            <a:extLst>
              <a:ext uri="{FF2B5EF4-FFF2-40B4-BE49-F238E27FC236}">
                <a16:creationId xmlns="" xmlns:a16="http://schemas.microsoft.com/office/drawing/2014/main" id="{A29EE236-4402-44BE-921F-2012A24A42F7}"/>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206969" y="2963333"/>
            <a:ext cx="2981858" cy="3208867"/>
            <a:chOff x="9206969" y="2963333"/>
            <a:chExt cx="2981858" cy="3208867"/>
          </a:xfrm>
        </p:grpSpPr>
        <p:cxnSp>
          <p:nvCxnSpPr>
            <p:cNvPr id="24" name="Straight Connector 23">
              <a:extLst>
                <a:ext uri="{FF2B5EF4-FFF2-40B4-BE49-F238E27FC236}">
                  <a16:creationId xmlns="" xmlns:a16="http://schemas.microsoft.com/office/drawing/2014/main" id="{37341D12-AC4B-4B4D-972A-B2E0EB5F0364}"/>
                </a:ext>
              </a:extLst>
            </p:cNvPr>
            <p:cNvCxnSpPr/>
            <p:nvPr>
              <p:extLst>
                <p:ext uri="{386F3935-93C4-4BCD-93E2-E3B085C9AB24}">
                  <p16:designElem xmlns=""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 xmlns:a16="http://schemas.microsoft.com/office/drawing/2014/main" id="{04969173-08A4-4995-B32C-A79A4BA99D7B}"/>
                </a:ext>
              </a:extLst>
            </p:cNvPr>
            <p:cNvCxnSpPr/>
            <p:nvPr>
              <p:extLst>
                <p:ext uri="{386F3935-93C4-4BCD-93E2-E3B085C9AB24}">
                  <p16:designElem xmlns=""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 xmlns:a16="http://schemas.microsoft.com/office/drawing/2014/main" id="{9F8E78B3-E827-4B19-A35B-E36FAD541A62}"/>
                </a:ext>
              </a:extLst>
            </p:cNvPr>
            <p:cNvCxnSpPr/>
            <p:nvPr>
              <p:extLst>
                <p:ext uri="{386F3935-93C4-4BCD-93E2-E3B085C9AB24}">
                  <p16:designElem xmlns=""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 xmlns:a16="http://schemas.microsoft.com/office/drawing/2014/main" id="{783A6254-2BB5-4138-9D32-15A754210474}"/>
                </a:ext>
              </a:extLst>
            </p:cNvPr>
            <p:cNvCxnSpPr/>
            <p:nvPr>
              <p:extLst>
                <p:ext uri="{386F3935-93C4-4BCD-93E2-E3B085C9AB24}">
                  <p16:designElem xmlns=""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 xmlns:a16="http://schemas.microsoft.com/office/drawing/2014/main" id="{2520DF5F-5108-4F8A-90D7-480FF623A775}"/>
                </a:ext>
              </a:extLst>
            </p:cNvPr>
            <p:cNvCxnSpPr/>
            <p:nvPr>
              <p:extLst>
                <p:ext uri="{386F3935-93C4-4BCD-93E2-E3B085C9AB24}">
                  <p16:designElem xmlns=""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4" name="図 3">
            <a:extLst>
              <a:ext uri="{FF2B5EF4-FFF2-40B4-BE49-F238E27FC236}">
                <a16:creationId xmlns="" xmlns:a16="http://schemas.microsoft.com/office/drawing/2014/main" id="{B178232C-8BF0-4092-850F-07C4124B1932}"/>
              </a:ext>
            </a:extLst>
          </p:cNvPr>
          <p:cNvPicPr>
            <a:picLocks noChangeAspect="1"/>
          </p:cNvPicPr>
          <p:nvPr/>
        </p:nvPicPr>
        <p:blipFill>
          <a:blip r:embed="rId2">
            <a:extLst/>
          </a:blip>
          <a:stretch>
            <a:fillRect/>
          </a:stretch>
        </p:blipFill>
        <p:spPr>
          <a:xfrm>
            <a:off x="1138512" y="1963341"/>
            <a:ext cx="3997242" cy="2622752"/>
          </a:xfrm>
          <a:prstGeom prst="rect">
            <a:avLst/>
          </a:prstGeom>
        </p:spPr>
      </p:pic>
      <p:sp>
        <p:nvSpPr>
          <p:cNvPr id="2" name="タイトル 1">
            <a:extLst>
              <a:ext uri="{FF2B5EF4-FFF2-40B4-BE49-F238E27FC236}">
                <a16:creationId xmlns="" xmlns:a16="http://schemas.microsoft.com/office/drawing/2014/main" id="{2177448F-ADB6-4922-9E7A-28FA9764D30E}"/>
              </a:ext>
            </a:extLst>
          </p:cNvPr>
          <p:cNvSpPr>
            <a:spLocks noGrp="1"/>
          </p:cNvSpPr>
          <p:nvPr>
            <p:ph type="title"/>
          </p:nvPr>
        </p:nvSpPr>
        <p:spPr>
          <a:xfrm>
            <a:off x="6095999" y="628617"/>
            <a:ext cx="5408613" cy="3028983"/>
          </a:xfrm>
        </p:spPr>
        <p:txBody>
          <a:bodyPr vert="horz" lIns="91440" tIns="45720" rIns="91440" bIns="45720" rtlCol="0" anchor="b">
            <a:normAutofit/>
          </a:bodyPr>
          <a:lstStyle/>
          <a:p>
            <a:r>
              <a:rPr kumimoji="1" lang="en-US" altLang="ja-JP" sz="4800" dirty="0"/>
              <a:t>Ⅱ</a:t>
            </a:r>
            <a:r>
              <a:rPr kumimoji="1" lang="ja-JP" altLang="en-US" sz="4800" dirty="0"/>
              <a:t>　天皇の肖像を　　　　　</a:t>
            </a:r>
            <a:br>
              <a:rPr kumimoji="1" lang="ja-JP" altLang="en-US" sz="4800" dirty="0"/>
            </a:br>
            <a:r>
              <a:rPr kumimoji="1" lang="ja-JP" altLang="en-US" sz="4800" dirty="0"/>
              <a:t>　　どうしよう</a:t>
            </a:r>
          </a:p>
        </p:txBody>
      </p:sp>
    </p:spTree>
    <p:extLst>
      <p:ext uri="{BB962C8B-B14F-4D97-AF65-F5344CB8AC3E}">
        <p14:creationId xmlns:p14="http://schemas.microsoft.com/office/powerpoint/2010/main" val="38484382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 xmlns:a16="http://schemas.microsoft.com/office/drawing/2014/main" id="{C34FCFB6-4CE7-42D5-A312-816176E81F29}"/>
              </a:ext>
            </a:extLst>
          </p:cNvPr>
          <p:cNvPicPr>
            <a:picLocks noChangeAspect="1"/>
          </p:cNvPicPr>
          <p:nvPr/>
        </p:nvPicPr>
        <p:blipFill>
          <a:blip r:embed="rId2"/>
          <a:stretch>
            <a:fillRect/>
          </a:stretch>
        </p:blipFill>
        <p:spPr>
          <a:xfrm>
            <a:off x="331279" y="4063233"/>
            <a:ext cx="2009585" cy="1318570"/>
          </a:xfrm>
          <a:prstGeom prst="ellipse">
            <a:avLst/>
          </a:prstGeom>
          <a:ln w="63500" cap="rnd">
            <a:solidFill>
              <a:schemeClr val="tx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図 3">
            <a:extLst>
              <a:ext uri="{FF2B5EF4-FFF2-40B4-BE49-F238E27FC236}">
                <a16:creationId xmlns="" xmlns:a16="http://schemas.microsoft.com/office/drawing/2014/main" id="{CD025B74-8B30-486F-B6E4-0B5940836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5209" y="1421705"/>
            <a:ext cx="6172014" cy="4014589"/>
          </a:xfrm>
          <a:prstGeom prst="rect">
            <a:avLst/>
          </a:prstGeom>
        </p:spPr>
      </p:pic>
      <p:sp>
        <p:nvSpPr>
          <p:cNvPr id="5" name="楕円 4">
            <a:extLst>
              <a:ext uri="{FF2B5EF4-FFF2-40B4-BE49-F238E27FC236}">
                <a16:creationId xmlns="" xmlns:a16="http://schemas.microsoft.com/office/drawing/2014/main" id="{0A6C00D9-FA65-4E8E-A96F-268CF33F7040}"/>
              </a:ext>
            </a:extLst>
          </p:cNvPr>
          <p:cNvSpPr/>
          <p:nvPr/>
        </p:nvSpPr>
        <p:spPr>
          <a:xfrm>
            <a:off x="8668512" y="1561245"/>
            <a:ext cx="466344" cy="978408"/>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吹き出し: 線 5">
            <a:extLst>
              <a:ext uri="{FF2B5EF4-FFF2-40B4-BE49-F238E27FC236}">
                <a16:creationId xmlns="" xmlns:a16="http://schemas.microsoft.com/office/drawing/2014/main" id="{F461F29F-F821-4E2C-8164-D13E75509DD1}"/>
              </a:ext>
            </a:extLst>
          </p:cNvPr>
          <p:cNvSpPr/>
          <p:nvPr/>
        </p:nvSpPr>
        <p:spPr>
          <a:xfrm>
            <a:off x="9425039" y="1085757"/>
            <a:ext cx="1161288" cy="475488"/>
          </a:xfrm>
          <a:prstGeom prst="borderCallout1">
            <a:avLst>
              <a:gd name="adj1" fmla="val 51442"/>
              <a:gd name="adj2" fmla="val -11483"/>
              <a:gd name="adj3" fmla="val 112500"/>
              <a:gd name="adj4" fmla="val -38333"/>
            </a:avLst>
          </a:prstGeom>
          <a:solidFill>
            <a:schemeClr val="accent1">
              <a:lumMod val="20000"/>
              <a:lumOff val="80000"/>
            </a:schemeClr>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accent1">
                    <a:lumMod val="60000"/>
                    <a:lumOff val="40000"/>
                  </a:schemeClr>
                </a:solidFill>
                <a:latin typeface="HG丸ｺﾞｼｯｸM-PRO" panose="020F0600000000000000" pitchFamily="50" charset="-128"/>
                <a:ea typeface="HG丸ｺﾞｼｯｸM-PRO" panose="020F0600000000000000" pitchFamily="50" charset="-128"/>
              </a:rPr>
              <a:t>孝明天皇</a:t>
            </a:r>
          </a:p>
        </p:txBody>
      </p:sp>
      <p:sp>
        <p:nvSpPr>
          <p:cNvPr id="7" name="楕円 6">
            <a:extLst>
              <a:ext uri="{FF2B5EF4-FFF2-40B4-BE49-F238E27FC236}">
                <a16:creationId xmlns="" xmlns:a16="http://schemas.microsoft.com/office/drawing/2014/main" id="{40E964D1-9686-4C85-A4F8-44907166FF08}"/>
              </a:ext>
            </a:extLst>
          </p:cNvPr>
          <p:cNvSpPr/>
          <p:nvPr/>
        </p:nvSpPr>
        <p:spPr>
          <a:xfrm>
            <a:off x="5660945" y="1764792"/>
            <a:ext cx="466344" cy="978408"/>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dirty="0"/>
          </a:p>
        </p:txBody>
      </p:sp>
      <p:sp>
        <p:nvSpPr>
          <p:cNvPr id="8" name="吹き出し: 線 7">
            <a:extLst>
              <a:ext uri="{FF2B5EF4-FFF2-40B4-BE49-F238E27FC236}">
                <a16:creationId xmlns="" xmlns:a16="http://schemas.microsoft.com/office/drawing/2014/main" id="{1DBE8000-FBF2-4872-A9B6-0D8F678D718B}"/>
              </a:ext>
            </a:extLst>
          </p:cNvPr>
          <p:cNvSpPr/>
          <p:nvPr/>
        </p:nvSpPr>
        <p:spPr>
          <a:xfrm>
            <a:off x="6245352" y="655989"/>
            <a:ext cx="1252728" cy="530352"/>
          </a:xfrm>
          <a:prstGeom prst="borderCallout1">
            <a:avLst>
              <a:gd name="adj1" fmla="val 60129"/>
              <a:gd name="adj2" fmla="val -8333"/>
              <a:gd name="adj3" fmla="val 200431"/>
              <a:gd name="adj4" fmla="val -25194"/>
            </a:avLst>
          </a:prstGeom>
          <a:solidFill>
            <a:schemeClr val="accent1">
              <a:lumMod val="20000"/>
              <a:lumOff val="80000"/>
            </a:schemeClr>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accent1">
                    <a:lumMod val="60000"/>
                    <a:lumOff val="40000"/>
                  </a:schemeClr>
                </a:solidFill>
                <a:latin typeface="HG丸ｺﾞｼｯｸM-PRO" panose="020F0600000000000000" pitchFamily="50" charset="-128"/>
                <a:ea typeface="HG丸ｺﾞｼｯｸM-PRO" panose="020F0600000000000000" pitchFamily="50" charset="-128"/>
              </a:rPr>
              <a:t>今上天皇</a:t>
            </a:r>
          </a:p>
        </p:txBody>
      </p:sp>
      <p:sp>
        <p:nvSpPr>
          <p:cNvPr id="9" name="思考の吹き出し: 雲形 8">
            <a:extLst>
              <a:ext uri="{FF2B5EF4-FFF2-40B4-BE49-F238E27FC236}">
                <a16:creationId xmlns="" xmlns:a16="http://schemas.microsoft.com/office/drawing/2014/main" id="{EF9B6B86-2C59-453E-AD60-AA8820C6795C}"/>
              </a:ext>
            </a:extLst>
          </p:cNvPr>
          <p:cNvSpPr/>
          <p:nvPr/>
        </p:nvSpPr>
        <p:spPr>
          <a:xfrm>
            <a:off x="649224" y="411480"/>
            <a:ext cx="2628370" cy="3273553"/>
          </a:xfrm>
          <a:prstGeom prst="cloudCallout">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新しい天子様の錦絵は超人気</a:t>
            </a:r>
            <a:r>
              <a:rPr kumimoji="1" lang="en-US" altLang="ja-JP" sz="2800" dirty="0">
                <a:latin typeface="HG丸ｺﾞｼｯｸM-PRO" panose="020F0600000000000000" pitchFamily="50" charset="-128"/>
                <a:ea typeface="HG丸ｺﾞｼｯｸM-PRO" panose="020F0600000000000000" pitchFamily="50" charset="-128"/>
              </a:rPr>
              <a:t>…</a:t>
            </a:r>
            <a:r>
              <a:rPr kumimoji="1" lang="ja-JP" altLang="en-US" sz="2800" dirty="0">
                <a:latin typeface="HG丸ｺﾞｼｯｸM-PRO" panose="020F0600000000000000" pitchFamily="50" charset="-128"/>
                <a:ea typeface="HG丸ｺﾞｼｯｸM-PRO" panose="020F0600000000000000" pitchFamily="50" charset="-128"/>
              </a:rPr>
              <a:t>しかし</a:t>
            </a:r>
          </a:p>
        </p:txBody>
      </p:sp>
      <p:pic>
        <p:nvPicPr>
          <p:cNvPr id="10" name="図 9">
            <a:extLst>
              <a:ext uri="{FF2B5EF4-FFF2-40B4-BE49-F238E27FC236}">
                <a16:creationId xmlns="" xmlns:a16="http://schemas.microsoft.com/office/drawing/2014/main" id="{1D2575AC-76FF-4083-A90A-2CFABAC0A5B5}"/>
              </a:ext>
            </a:extLst>
          </p:cNvPr>
          <p:cNvPicPr>
            <a:picLocks noChangeAspect="1"/>
          </p:cNvPicPr>
          <p:nvPr/>
        </p:nvPicPr>
        <p:blipFill>
          <a:blip r:embed="rId4"/>
          <a:stretch>
            <a:fillRect/>
          </a:stretch>
        </p:blipFill>
        <p:spPr>
          <a:xfrm>
            <a:off x="8901684" y="4027118"/>
            <a:ext cx="1804776" cy="1745124"/>
          </a:xfrm>
          <a:prstGeom prst="rect">
            <a:avLst/>
          </a:prstGeom>
        </p:spPr>
      </p:pic>
      <p:sp>
        <p:nvSpPr>
          <p:cNvPr id="11" name="思考の吹き出し: 雲形 10">
            <a:extLst>
              <a:ext uri="{FF2B5EF4-FFF2-40B4-BE49-F238E27FC236}">
                <a16:creationId xmlns="" xmlns:a16="http://schemas.microsoft.com/office/drawing/2014/main" id="{B629F02C-B0F8-4902-ABDB-2FACC96B84C3}"/>
              </a:ext>
            </a:extLst>
          </p:cNvPr>
          <p:cNvSpPr/>
          <p:nvPr/>
        </p:nvSpPr>
        <p:spPr>
          <a:xfrm>
            <a:off x="9651340" y="1561245"/>
            <a:ext cx="2450340" cy="2910170"/>
          </a:xfrm>
          <a:prstGeom prst="cloudCallout">
            <a:avLst>
              <a:gd name="adj1" fmla="val -39707"/>
              <a:gd name="adj2" fmla="val 4950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kumimoji="1" lang="ja-JP" altLang="en-US" sz="2800" dirty="0">
                <a:solidFill>
                  <a:schemeClr val="bg2">
                    <a:lumMod val="50000"/>
                  </a:schemeClr>
                </a:solidFill>
                <a:latin typeface="HG丸ｺﾞｼｯｸM-PRO" panose="020F0600000000000000" pitchFamily="50" charset="-128"/>
                <a:ea typeface="HG丸ｺﾞｼｯｸM-PRO" panose="020F0600000000000000" pitchFamily="50" charset="-128"/>
              </a:rPr>
              <a:t>宮内省としてはおもしろくないぞ</a:t>
            </a:r>
          </a:p>
        </p:txBody>
      </p:sp>
    </p:spTree>
    <p:extLst>
      <p:ext uri="{BB962C8B-B14F-4D97-AF65-F5344CB8AC3E}">
        <p14:creationId xmlns:p14="http://schemas.microsoft.com/office/powerpoint/2010/main" val="3990478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 xmlns:a16="http://schemas.microsoft.com/office/drawing/2014/main" id="{C34FCFB6-4CE7-42D5-A312-816176E81F29}"/>
              </a:ext>
            </a:extLst>
          </p:cNvPr>
          <p:cNvPicPr>
            <a:picLocks noChangeAspect="1"/>
          </p:cNvPicPr>
          <p:nvPr/>
        </p:nvPicPr>
        <p:blipFill>
          <a:blip r:embed="rId2"/>
          <a:stretch>
            <a:fillRect/>
          </a:stretch>
        </p:blipFill>
        <p:spPr>
          <a:xfrm>
            <a:off x="331279" y="4063233"/>
            <a:ext cx="2009585" cy="1318570"/>
          </a:xfrm>
          <a:prstGeom prst="ellipse">
            <a:avLst/>
          </a:prstGeom>
          <a:ln w="63500" cap="rnd">
            <a:solidFill>
              <a:schemeClr val="tx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思考の吹き出し: 雲形 8">
            <a:extLst>
              <a:ext uri="{FF2B5EF4-FFF2-40B4-BE49-F238E27FC236}">
                <a16:creationId xmlns="" xmlns:a16="http://schemas.microsoft.com/office/drawing/2014/main" id="{EF9B6B86-2C59-453E-AD60-AA8820C6795C}"/>
              </a:ext>
            </a:extLst>
          </p:cNvPr>
          <p:cNvSpPr/>
          <p:nvPr/>
        </p:nvSpPr>
        <p:spPr>
          <a:xfrm>
            <a:off x="649224" y="411480"/>
            <a:ext cx="2628370" cy="3273553"/>
          </a:xfrm>
          <a:prstGeom prst="cloudCallout">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そうすれば天皇の威信は高まる</a:t>
            </a:r>
          </a:p>
        </p:txBody>
      </p:sp>
      <p:pic>
        <p:nvPicPr>
          <p:cNvPr id="10" name="図 9">
            <a:extLst>
              <a:ext uri="{FF2B5EF4-FFF2-40B4-BE49-F238E27FC236}">
                <a16:creationId xmlns="" xmlns:a16="http://schemas.microsoft.com/office/drawing/2014/main" id="{1D2575AC-76FF-4083-A90A-2CFABAC0A5B5}"/>
              </a:ext>
            </a:extLst>
          </p:cNvPr>
          <p:cNvPicPr>
            <a:picLocks noChangeAspect="1"/>
          </p:cNvPicPr>
          <p:nvPr/>
        </p:nvPicPr>
        <p:blipFill>
          <a:blip r:embed="rId3"/>
          <a:stretch>
            <a:fillRect/>
          </a:stretch>
        </p:blipFill>
        <p:spPr>
          <a:xfrm>
            <a:off x="8901684" y="4027118"/>
            <a:ext cx="1804776" cy="1745124"/>
          </a:xfrm>
          <a:prstGeom prst="rect">
            <a:avLst/>
          </a:prstGeom>
        </p:spPr>
      </p:pic>
      <p:sp>
        <p:nvSpPr>
          <p:cNvPr id="11" name="思考の吹き出し: 雲形 10">
            <a:extLst>
              <a:ext uri="{FF2B5EF4-FFF2-40B4-BE49-F238E27FC236}">
                <a16:creationId xmlns="" xmlns:a16="http://schemas.microsoft.com/office/drawing/2014/main" id="{B629F02C-B0F8-4902-ABDB-2FACC96B84C3}"/>
              </a:ext>
            </a:extLst>
          </p:cNvPr>
          <p:cNvSpPr/>
          <p:nvPr/>
        </p:nvSpPr>
        <p:spPr>
          <a:xfrm>
            <a:off x="9651340" y="1561245"/>
            <a:ext cx="2450340" cy="2910170"/>
          </a:xfrm>
          <a:prstGeom prst="cloudCallout">
            <a:avLst>
              <a:gd name="adj1" fmla="val -39707"/>
              <a:gd name="adj2" fmla="val 4950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kumimoji="1" lang="ja-JP" altLang="en-US" sz="2800" dirty="0">
                <a:solidFill>
                  <a:schemeClr val="bg2">
                    <a:lumMod val="50000"/>
                  </a:schemeClr>
                </a:solidFill>
                <a:latin typeface="HG丸ｺﾞｼｯｸM-PRO" panose="020F0600000000000000" pitchFamily="50" charset="-128"/>
                <a:ea typeface="HG丸ｺﾞｼｯｸM-PRO" panose="020F0600000000000000" pitchFamily="50" charset="-128"/>
              </a:rPr>
              <a:t>御真影をがんばった学校に下賜しよう</a:t>
            </a:r>
          </a:p>
        </p:txBody>
      </p:sp>
      <p:pic>
        <p:nvPicPr>
          <p:cNvPr id="2" name="図 1">
            <a:extLst>
              <a:ext uri="{FF2B5EF4-FFF2-40B4-BE49-F238E27FC236}">
                <a16:creationId xmlns="" xmlns:a16="http://schemas.microsoft.com/office/drawing/2014/main" id="{4C40571D-7BD8-49F7-9E73-01FDDECDE668}"/>
              </a:ext>
            </a:extLst>
          </p:cNvPr>
          <p:cNvPicPr>
            <a:picLocks noChangeAspect="1"/>
          </p:cNvPicPr>
          <p:nvPr/>
        </p:nvPicPr>
        <p:blipFill>
          <a:blip r:embed="rId4"/>
          <a:stretch>
            <a:fillRect/>
          </a:stretch>
        </p:blipFill>
        <p:spPr>
          <a:xfrm>
            <a:off x="4205025" y="763900"/>
            <a:ext cx="2927295" cy="4009268"/>
          </a:xfrm>
          <a:prstGeom prst="rect">
            <a:avLst/>
          </a:prstGeom>
        </p:spPr>
      </p:pic>
      <p:pic>
        <p:nvPicPr>
          <p:cNvPr id="12" name="図 11">
            <a:extLst>
              <a:ext uri="{FF2B5EF4-FFF2-40B4-BE49-F238E27FC236}">
                <a16:creationId xmlns="" xmlns:a16="http://schemas.microsoft.com/office/drawing/2014/main" id="{DF2CDEE3-2155-4832-8BEB-1EADE10D362E}"/>
              </a:ext>
            </a:extLst>
          </p:cNvPr>
          <p:cNvPicPr>
            <a:picLocks noChangeAspect="1"/>
          </p:cNvPicPr>
          <p:nvPr/>
        </p:nvPicPr>
        <p:blipFill>
          <a:blip r:embed="rId5"/>
          <a:stretch>
            <a:fillRect/>
          </a:stretch>
        </p:blipFill>
        <p:spPr>
          <a:xfrm>
            <a:off x="4961071" y="4471415"/>
            <a:ext cx="1511831" cy="1197900"/>
          </a:xfrm>
          <a:prstGeom prst="rect">
            <a:avLst/>
          </a:prstGeom>
        </p:spPr>
      </p:pic>
      <p:sp>
        <p:nvSpPr>
          <p:cNvPr id="14" name="吹き出し: 角を丸めた四角形 13">
            <a:extLst>
              <a:ext uri="{FF2B5EF4-FFF2-40B4-BE49-F238E27FC236}">
                <a16:creationId xmlns="" xmlns:a16="http://schemas.microsoft.com/office/drawing/2014/main" id="{2D2D9FC5-2D51-4042-8F90-22C5B64E73A4}"/>
              </a:ext>
            </a:extLst>
          </p:cNvPr>
          <p:cNvSpPr/>
          <p:nvPr/>
        </p:nvSpPr>
        <p:spPr>
          <a:xfrm>
            <a:off x="6418328" y="4063233"/>
            <a:ext cx="1088136" cy="1709009"/>
          </a:xfrm>
          <a:prstGeom prst="wedgeRoundRectCallout">
            <a:avLst>
              <a:gd name="adj1" fmla="val -88059"/>
              <a:gd name="adj2" fmla="val 10290"/>
              <a:gd name="adj3" fmla="val 16667"/>
            </a:avLst>
          </a:prstGeom>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dirty="0"/>
              <a:t>キヨッソーネ作「御真影」</a:t>
            </a:r>
          </a:p>
        </p:txBody>
      </p:sp>
    </p:spTree>
    <p:extLst>
      <p:ext uri="{BB962C8B-B14F-4D97-AF65-F5344CB8AC3E}">
        <p14:creationId xmlns:p14="http://schemas.microsoft.com/office/powerpoint/2010/main" val="39597656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 xmlns:a16="http://schemas.microsoft.com/office/drawing/2014/main" id="{C34FCFB6-4CE7-42D5-A312-816176E81F29}"/>
              </a:ext>
            </a:extLst>
          </p:cNvPr>
          <p:cNvPicPr>
            <a:picLocks noChangeAspect="1"/>
          </p:cNvPicPr>
          <p:nvPr/>
        </p:nvPicPr>
        <p:blipFill>
          <a:blip r:embed="rId2"/>
          <a:stretch>
            <a:fillRect/>
          </a:stretch>
        </p:blipFill>
        <p:spPr>
          <a:xfrm>
            <a:off x="331279" y="4063233"/>
            <a:ext cx="2009585" cy="1318570"/>
          </a:xfrm>
          <a:prstGeom prst="ellipse">
            <a:avLst/>
          </a:prstGeom>
          <a:ln w="63500" cap="rnd">
            <a:solidFill>
              <a:schemeClr val="tx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思考の吹き出し: 雲形 8">
            <a:extLst>
              <a:ext uri="{FF2B5EF4-FFF2-40B4-BE49-F238E27FC236}">
                <a16:creationId xmlns="" xmlns:a16="http://schemas.microsoft.com/office/drawing/2014/main" id="{EF9B6B86-2C59-453E-AD60-AA8820C6795C}"/>
              </a:ext>
            </a:extLst>
          </p:cNvPr>
          <p:cNvSpPr/>
          <p:nvPr/>
        </p:nvSpPr>
        <p:spPr>
          <a:xfrm>
            <a:off x="649224" y="411480"/>
            <a:ext cx="2628370" cy="3273553"/>
          </a:xfrm>
          <a:prstGeom prst="cloudCallout">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奉安所とか奉安殿</a:t>
            </a:r>
          </a:p>
        </p:txBody>
      </p:sp>
      <p:pic>
        <p:nvPicPr>
          <p:cNvPr id="10" name="図 9">
            <a:extLst>
              <a:ext uri="{FF2B5EF4-FFF2-40B4-BE49-F238E27FC236}">
                <a16:creationId xmlns="" xmlns:a16="http://schemas.microsoft.com/office/drawing/2014/main" id="{1D2575AC-76FF-4083-A90A-2CFABAC0A5B5}"/>
              </a:ext>
            </a:extLst>
          </p:cNvPr>
          <p:cNvPicPr>
            <a:picLocks noChangeAspect="1"/>
          </p:cNvPicPr>
          <p:nvPr/>
        </p:nvPicPr>
        <p:blipFill>
          <a:blip r:embed="rId3"/>
          <a:stretch>
            <a:fillRect/>
          </a:stretch>
        </p:blipFill>
        <p:spPr>
          <a:xfrm>
            <a:off x="8901684" y="4027118"/>
            <a:ext cx="1804776" cy="1745124"/>
          </a:xfrm>
          <a:prstGeom prst="rect">
            <a:avLst/>
          </a:prstGeom>
        </p:spPr>
      </p:pic>
      <p:sp>
        <p:nvSpPr>
          <p:cNvPr id="11" name="思考の吹き出し: 雲形 10">
            <a:extLst>
              <a:ext uri="{FF2B5EF4-FFF2-40B4-BE49-F238E27FC236}">
                <a16:creationId xmlns="" xmlns:a16="http://schemas.microsoft.com/office/drawing/2014/main" id="{B629F02C-B0F8-4902-ABDB-2FACC96B84C3}"/>
              </a:ext>
            </a:extLst>
          </p:cNvPr>
          <p:cNvSpPr/>
          <p:nvPr/>
        </p:nvSpPr>
        <p:spPr>
          <a:xfrm>
            <a:off x="9651340" y="1561245"/>
            <a:ext cx="2450340" cy="2910170"/>
          </a:xfrm>
          <a:prstGeom prst="cloudCallout">
            <a:avLst>
              <a:gd name="adj1" fmla="val -39707"/>
              <a:gd name="adj2" fmla="val 4950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kumimoji="1" lang="ja-JP" altLang="en-US" sz="2800" dirty="0">
                <a:solidFill>
                  <a:schemeClr val="bg2">
                    <a:lumMod val="50000"/>
                  </a:schemeClr>
                </a:solidFill>
                <a:latin typeface="HG丸ｺﾞｼｯｸM-PRO" panose="020F0600000000000000" pitchFamily="50" charset="-128"/>
                <a:ea typeface="HG丸ｺﾞｼｯｸM-PRO" panose="020F0600000000000000" pitchFamily="50" charset="-128"/>
              </a:rPr>
              <a:t>下賜されたけど、何処に置こうか</a:t>
            </a:r>
          </a:p>
        </p:txBody>
      </p:sp>
      <p:pic>
        <p:nvPicPr>
          <p:cNvPr id="2" name="図 1">
            <a:extLst>
              <a:ext uri="{FF2B5EF4-FFF2-40B4-BE49-F238E27FC236}">
                <a16:creationId xmlns="" xmlns:a16="http://schemas.microsoft.com/office/drawing/2014/main" id="{4C40571D-7BD8-49F7-9E73-01FDDECDE668}"/>
              </a:ext>
            </a:extLst>
          </p:cNvPr>
          <p:cNvPicPr>
            <a:picLocks noChangeAspect="1"/>
          </p:cNvPicPr>
          <p:nvPr/>
        </p:nvPicPr>
        <p:blipFill>
          <a:blip r:embed="rId4"/>
          <a:stretch>
            <a:fillRect/>
          </a:stretch>
        </p:blipFill>
        <p:spPr>
          <a:xfrm>
            <a:off x="4205025" y="763900"/>
            <a:ext cx="2927295" cy="4009268"/>
          </a:xfrm>
          <a:prstGeom prst="rect">
            <a:avLst/>
          </a:prstGeom>
        </p:spPr>
      </p:pic>
      <p:pic>
        <p:nvPicPr>
          <p:cNvPr id="12" name="図 11">
            <a:extLst>
              <a:ext uri="{FF2B5EF4-FFF2-40B4-BE49-F238E27FC236}">
                <a16:creationId xmlns="" xmlns:a16="http://schemas.microsoft.com/office/drawing/2014/main" id="{DF2CDEE3-2155-4832-8BEB-1EADE10D362E}"/>
              </a:ext>
            </a:extLst>
          </p:cNvPr>
          <p:cNvPicPr>
            <a:picLocks noChangeAspect="1"/>
          </p:cNvPicPr>
          <p:nvPr/>
        </p:nvPicPr>
        <p:blipFill>
          <a:blip r:embed="rId5"/>
          <a:stretch>
            <a:fillRect/>
          </a:stretch>
        </p:blipFill>
        <p:spPr>
          <a:xfrm>
            <a:off x="4961071" y="4471415"/>
            <a:ext cx="1511831" cy="1197900"/>
          </a:xfrm>
          <a:prstGeom prst="rect">
            <a:avLst/>
          </a:prstGeom>
        </p:spPr>
      </p:pic>
      <p:sp>
        <p:nvSpPr>
          <p:cNvPr id="14" name="吹き出し: 角を丸めた四角形 13">
            <a:extLst>
              <a:ext uri="{FF2B5EF4-FFF2-40B4-BE49-F238E27FC236}">
                <a16:creationId xmlns="" xmlns:a16="http://schemas.microsoft.com/office/drawing/2014/main" id="{2D2D9FC5-2D51-4042-8F90-22C5B64E73A4}"/>
              </a:ext>
            </a:extLst>
          </p:cNvPr>
          <p:cNvSpPr/>
          <p:nvPr/>
        </p:nvSpPr>
        <p:spPr>
          <a:xfrm>
            <a:off x="6418328" y="4063233"/>
            <a:ext cx="1088136" cy="1709009"/>
          </a:xfrm>
          <a:prstGeom prst="wedgeRoundRectCallout">
            <a:avLst>
              <a:gd name="adj1" fmla="val -88059"/>
              <a:gd name="adj2" fmla="val 10290"/>
              <a:gd name="adj3" fmla="val 16667"/>
            </a:avLst>
          </a:prstGeom>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dirty="0"/>
              <a:t>キヨッソーネ作「御真影」</a:t>
            </a:r>
          </a:p>
        </p:txBody>
      </p:sp>
    </p:spTree>
    <p:extLst>
      <p:ext uri="{BB962C8B-B14F-4D97-AF65-F5344CB8AC3E}">
        <p14:creationId xmlns:p14="http://schemas.microsoft.com/office/powerpoint/2010/main" val="243139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BB889B54-3F66-48DE-8629-5130BD7B0FFA}"/>
              </a:ext>
            </a:extLst>
          </p:cNvPr>
          <p:cNvSpPr>
            <a:spLocks noGrp="1"/>
          </p:cNvSpPr>
          <p:nvPr>
            <p:ph type="title"/>
          </p:nvPr>
        </p:nvSpPr>
        <p:spPr/>
        <p:txBody>
          <a:bodyPr>
            <a:normAutofit/>
          </a:bodyPr>
          <a:lstStyle/>
          <a:p>
            <a:r>
              <a:rPr kumimoji="1" lang="en-US" altLang="ja-JP" sz="4800" dirty="0">
                <a:latin typeface="HG丸ｺﾞｼｯｸM-PRO" panose="020F0600000000000000" pitchFamily="50" charset="-128"/>
                <a:ea typeface="HG丸ｺﾞｼｯｸM-PRO" panose="020F0600000000000000" pitchFamily="50" charset="-128"/>
              </a:rPr>
              <a:t>Ⅲ</a:t>
            </a:r>
            <a:r>
              <a:rPr kumimoji="1" lang="ja-JP" altLang="en-US" sz="4800" dirty="0">
                <a:latin typeface="HG丸ｺﾞｼｯｸM-PRO" panose="020F0600000000000000" pitchFamily="50" charset="-128"/>
                <a:ea typeface="HG丸ｺﾞｼｯｸM-PRO" panose="020F0600000000000000" pitchFamily="50" charset="-128"/>
              </a:rPr>
              <a:t>　君が代が生まれた</a:t>
            </a:r>
          </a:p>
        </p:txBody>
      </p:sp>
      <p:pic>
        <p:nvPicPr>
          <p:cNvPr id="4" name="図 3">
            <a:extLst>
              <a:ext uri="{FF2B5EF4-FFF2-40B4-BE49-F238E27FC236}">
                <a16:creationId xmlns="" xmlns:a16="http://schemas.microsoft.com/office/drawing/2014/main" id="{E1B7C145-B2CC-45EF-8F98-120121C2F332}"/>
              </a:ext>
            </a:extLst>
          </p:cNvPr>
          <p:cNvPicPr>
            <a:picLocks noChangeAspect="1"/>
          </p:cNvPicPr>
          <p:nvPr/>
        </p:nvPicPr>
        <p:blipFill>
          <a:blip r:embed="rId2"/>
          <a:stretch>
            <a:fillRect/>
          </a:stretch>
        </p:blipFill>
        <p:spPr>
          <a:xfrm>
            <a:off x="7825070" y="4362450"/>
            <a:ext cx="1308100" cy="1295400"/>
          </a:xfrm>
          <a:prstGeom prst="rect">
            <a:avLst/>
          </a:prstGeom>
        </p:spPr>
      </p:pic>
    </p:spTree>
    <p:extLst>
      <p:ext uri="{BB962C8B-B14F-4D97-AF65-F5344CB8AC3E}">
        <p14:creationId xmlns:p14="http://schemas.microsoft.com/office/powerpoint/2010/main" val="2882918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 xmlns:a16="http://schemas.microsoft.com/office/drawing/2014/main" id="{A3235F8F-7FF8-47CA-A415-48F2AB2C59C0}"/>
              </a:ext>
            </a:extLst>
          </p:cNvPr>
          <p:cNvPicPr>
            <a:picLocks noChangeAspect="1"/>
          </p:cNvPicPr>
          <p:nvPr/>
        </p:nvPicPr>
        <p:blipFill>
          <a:blip r:embed="rId2"/>
          <a:stretch>
            <a:fillRect/>
          </a:stretch>
        </p:blipFill>
        <p:spPr>
          <a:xfrm>
            <a:off x="10645109" y="5261606"/>
            <a:ext cx="1317591" cy="1420886"/>
          </a:xfrm>
          <a:prstGeom prst="rect">
            <a:avLst/>
          </a:prstGeom>
        </p:spPr>
      </p:pic>
      <p:sp>
        <p:nvSpPr>
          <p:cNvPr id="3" name="フローチャート: 端子 2">
            <a:extLst>
              <a:ext uri="{FF2B5EF4-FFF2-40B4-BE49-F238E27FC236}">
                <a16:creationId xmlns="" xmlns:a16="http://schemas.microsoft.com/office/drawing/2014/main" id="{CAC2471D-2317-4CA7-A0D7-8E2C7E3F4D5B}"/>
              </a:ext>
            </a:extLst>
          </p:cNvPr>
          <p:cNvSpPr/>
          <p:nvPr/>
        </p:nvSpPr>
        <p:spPr>
          <a:xfrm>
            <a:off x="713061" y="117446"/>
            <a:ext cx="9756397" cy="947956"/>
          </a:xfrm>
          <a:prstGeom prst="flowChartTerminator">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400" dirty="0">
                <a:solidFill>
                  <a:schemeClr val="bg2">
                    <a:lumMod val="75000"/>
                  </a:schemeClr>
                </a:solidFill>
                <a:latin typeface="HG丸ｺﾞｼｯｸM-PRO" panose="020F0600000000000000" pitchFamily="50" charset="-128"/>
                <a:ea typeface="HG丸ｺﾞｼｯｸM-PRO" panose="020F0600000000000000" pitchFamily="50" charset="-128"/>
              </a:rPr>
              <a:t>０　はじめに</a:t>
            </a:r>
          </a:p>
        </p:txBody>
      </p:sp>
      <p:sp>
        <p:nvSpPr>
          <p:cNvPr id="4" name="フローチャート: 端子 3">
            <a:extLst>
              <a:ext uri="{FF2B5EF4-FFF2-40B4-BE49-F238E27FC236}">
                <a16:creationId xmlns="" xmlns:a16="http://schemas.microsoft.com/office/drawing/2014/main" id="{F709B4DA-F23E-4803-80F4-7F4DC6F7E700}"/>
              </a:ext>
            </a:extLst>
          </p:cNvPr>
          <p:cNvSpPr/>
          <p:nvPr/>
        </p:nvSpPr>
        <p:spPr>
          <a:xfrm>
            <a:off x="713061" y="1065403"/>
            <a:ext cx="9756397" cy="947956"/>
          </a:xfrm>
          <a:prstGeom prst="flowChartTerminator">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4400" dirty="0">
                <a:solidFill>
                  <a:schemeClr val="bg2">
                    <a:lumMod val="75000"/>
                  </a:schemeClr>
                </a:solidFill>
                <a:latin typeface="HG丸ｺﾞｼｯｸM-PRO" panose="020F0600000000000000" pitchFamily="50" charset="-128"/>
                <a:ea typeface="HG丸ｺﾞｼｯｸM-PRO" panose="020F0600000000000000" pitchFamily="50" charset="-128"/>
              </a:rPr>
              <a:t>Ⅰ</a:t>
            </a:r>
            <a:r>
              <a:rPr kumimoji="1" lang="ja-JP" altLang="en-US" sz="4400" dirty="0">
                <a:solidFill>
                  <a:schemeClr val="bg2">
                    <a:lumMod val="75000"/>
                  </a:schemeClr>
                </a:solidFill>
                <a:latin typeface="HG丸ｺﾞｼｯｸM-PRO" panose="020F0600000000000000" pitchFamily="50" charset="-128"/>
                <a:ea typeface="HG丸ｺﾞｼｯｸM-PRO" panose="020F0600000000000000" pitchFamily="50" charset="-128"/>
              </a:rPr>
              <a:t>　紀元節と天長節</a:t>
            </a:r>
          </a:p>
        </p:txBody>
      </p:sp>
      <p:sp>
        <p:nvSpPr>
          <p:cNvPr id="5" name="フローチャート: 端子 4">
            <a:extLst>
              <a:ext uri="{FF2B5EF4-FFF2-40B4-BE49-F238E27FC236}">
                <a16:creationId xmlns="" xmlns:a16="http://schemas.microsoft.com/office/drawing/2014/main" id="{F7118B01-DEEA-4F55-8F43-F6588B298A5D}"/>
              </a:ext>
            </a:extLst>
          </p:cNvPr>
          <p:cNvSpPr/>
          <p:nvPr/>
        </p:nvSpPr>
        <p:spPr>
          <a:xfrm>
            <a:off x="713061" y="2003921"/>
            <a:ext cx="9756397" cy="947956"/>
          </a:xfrm>
          <a:prstGeom prst="flowChartTerminator">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4400" dirty="0">
                <a:solidFill>
                  <a:schemeClr val="bg2">
                    <a:lumMod val="75000"/>
                  </a:schemeClr>
                </a:solidFill>
                <a:latin typeface="HG丸ｺﾞｼｯｸM-PRO" panose="020F0600000000000000" pitchFamily="50" charset="-128"/>
                <a:ea typeface="HG丸ｺﾞｼｯｸM-PRO" panose="020F0600000000000000" pitchFamily="50" charset="-128"/>
              </a:rPr>
              <a:t>Ⅱ</a:t>
            </a:r>
            <a:r>
              <a:rPr kumimoji="1" lang="ja-JP" altLang="en-US" sz="4400" dirty="0">
                <a:solidFill>
                  <a:schemeClr val="bg2">
                    <a:lumMod val="75000"/>
                  </a:schemeClr>
                </a:solidFill>
                <a:latin typeface="HG丸ｺﾞｼｯｸM-PRO" panose="020F0600000000000000" pitchFamily="50" charset="-128"/>
                <a:ea typeface="HG丸ｺﾞｼｯｸM-PRO" panose="020F0600000000000000" pitchFamily="50" charset="-128"/>
              </a:rPr>
              <a:t>　天皇の肖像をどうしよう</a:t>
            </a:r>
          </a:p>
        </p:txBody>
      </p:sp>
      <p:sp>
        <p:nvSpPr>
          <p:cNvPr id="7" name="フローチャート: 端子 6">
            <a:extLst>
              <a:ext uri="{FF2B5EF4-FFF2-40B4-BE49-F238E27FC236}">
                <a16:creationId xmlns="" xmlns:a16="http://schemas.microsoft.com/office/drawing/2014/main" id="{3B6DA56C-9479-4A26-A016-A93CA3270DC7}"/>
              </a:ext>
            </a:extLst>
          </p:cNvPr>
          <p:cNvSpPr/>
          <p:nvPr/>
        </p:nvSpPr>
        <p:spPr>
          <a:xfrm>
            <a:off x="713061" y="2959218"/>
            <a:ext cx="9756397" cy="947956"/>
          </a:xfrm>
          <a:prstGeom prst="flowChartTerminator">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4400" dirty="0">
                <a:solidFill>
                  <a:schemeClr val="bg2">
                    <a:lumMod val="75000"/>
                  </a:schemeClr>
                </a:solidFill>
                <a:latin typeface="HG丸ｺﾞｼｯｸM-PRO" panose="020F0600000000000000" pitchFamily="50" charset="-128"/>
                <a:ea typeface="HG丸ｺﾞｼｯｸM-PRO" panose="020F0600000000000000" pitchFamily="50" charset="-128"/>
              </a:rPr>
              <a:t>Ⅲ</a:t>
            </a:r>
            <a:r>
              <a:rPr kumimoji="1" lang="ja-JP" altLang="en-US" sz="4400" dirty="0">
                <a:solidFill>
                  <a:schemeClr val="bg2">
                    <a:lumMod val="75000"/>
                  </a:schemeClr>
                </a:solidFill>
                <a:latin typeface="HG丸ｺﾞｼｯｸM-PRO" panose="020F0600000000000000" pitchFamily="50" charset="-128"/>
                <a:ea typeface="HG丸ｺﾞｼｯｸM-PRO" panose="020F0600000000000000" pitchFamily="50" charset="-128"/>
              </a:rPr>
              <a:t>　君が代が生まれた</a:t>
            </a:r>
          </a:p>
        </p:txBody>
      </p:sp>
      <p:sp>
        <p:nvSpPr>
          <p:cNvPr id="8" name="フローチャート: 端子 7">
            <a:extLst>
              <a:ext uri="{FF2B5EF4-FFF2-40B4-BE49-F238E27FC236}">
                <a16:creationId xmlns="" xmlns:a16="http://schemas.microsoft.com/office/drawing/2014/main" id="{D60570C5-229C-4E01-B86F-BC3247462C4C}"/>
              </a:ext>
            </a:extLst>
          </p:cNvPr>
          <p:cNvSpPr/>
          <p:nvPr/>
        </p:nvSpPr>
        <p:spPr>
          <a:xfrm>
            <a:off x="713061" y="3914515"/>
            <a:ext cx="9756397" cy="947956"/>
          </a:xfrm>
          <a:prstGeom prst="flowChartTerminator">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4400" dirty="0">
                <a:solidFill>
                  <a:schemeClr val="bg2">
                    <a:lumMod val="75000"/>
                  </a:schemeClr>
                </a:solidFill>
                <a:latin typeface="HG丸ｺﾞｼｯｸM-PRO" panose="020F0600000000000000" pitchFamily="50" charset="-128"/>
                <a:ea typeface="HG丸ｺﾞｼｯｸM-PRO" panose="020F0600000000000000" pitchFamily="50" charset="-128"/>
              </a:rPr>
              <a:t>Ⅳ</a:t>
            </a:r>
            <a:r>
              <a:rPr kumimoji="1" lang="ja-JP" altLang="en-US" sz="4400" dirty="0">
                <a:solidFill>
                  <a:schemeClr val="bg2">
                    <a:lumMod val="75000"/>
                  </a:schemeClr>
                </a:solidFill>
                <a:latin typeface="HG丸ｺﾞｼｯｸM-PRO" panose="020F0600000000000000" pitchFamily="50" charset="-128"/>
                <a:ea typeface="HG丸ｺﾞｼｯｸM-PRO" panose="020F0600000000000000" pitchFamily="50" charset="-128"/>
              </a:rPr>
              <a:t>　教育勅語にはいいことが</a:t>
            </a:r>
          </a:p>
        </p:txBody>
      </p:sp>
      <p:sp>
        <p:nvSpPr>
          <p:cNvPr id="9" name="フローチャート: 端子 8">
            <a:extLst>
              <a:ext uri="{FF2B5EF4-FFF2-40B4-BE49-F238E27FC236}">
                <a16:creationId xmlns="" xmlns:a16="http://schemas.microsoft.com/office/drawing/2014/main" id="{0614C0CC-737B-43A4-A8F0-FBF035660988}"/>
              </a:ext>
            </a:extLst>
          </p:cNvPr>
          <p:cNvSpPr/>
          <p:nvPr/>
        </p:nvSpPr>
        <p:spPr>
          <a:xfrm>
            <a:off x="713061" y="4862471"/>
            <a:ext cx="9756397" cy="947956"/>
          </a:xfrm>
          <a:prstGeom prst="flowChartTerminator">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4400" dirty="0">
                <a:solidFill>
                  <a:schemeClr val="bg2">
                    <a:lumMod val="75000"/>
                  </a:schemeClr>
                </a:solidFill>
                <a:latin typeface="HG丸ｺﾞｼｯｸM-PRO" panose="020F0600000000000000" pitchFamily="50" charset="-128"/>
                <a:ea typeface="HG丸ｺﾞｼｯｸM-PRO" panose="020F0600000000000000" pitchFamily="50" charset="-128"/>
              </a:rPr>
              <a:t>Ⅴ</a:t>
            </a:r>
            <a:r>
              <a:rPr kumimoji="1" lang="ja-JP" altLang="en-US" sz="4400" dirty="0">
                <a:solidFill>
                  <a:schemeClr val="bg2">
                    <a:lumMod val="75000"/>
                  </a:schemeClr>
                </a:solidFill>
                <a:latin typeface="HG丸ｺﾞｼｯｸM-PRO" panose="020F0600000000000000" pitchFamily="50" charset="-128"/>
                <a:ea typeface="HG丸ｺﾞｼｯｸM-PRO" panose="020F0600000000000000" pitchFamily="50" charset="-128"/>
              </a:rPr>
              <a:t>　学校と儀式</a:t>
            </a:r>
          </a:p>
        </p:txBody>
      </p:sp>
      <p:sp>
        <p:nvSpPr>
          <p:cNvPr id="10" name="フローチャート: 端子 9">
            <a:extLst>
              <a:ext uri="{FF2B5EF4-FFF2-40B4-BE49-F238E27FC236}">
                <a16:creationId xmlns="" xmlns:a16="http://schemas.microsoft.com/office/drawing/2014/main" id="{06FE713F-640D-4388-BC84-D3589507ECD4}"/>
              </a:ext>
            </a:extLst>
          </p:cNvPr>
          <p:cNvSpPr/>
          <p:nvPr/>
        </p:nvSpPr>
        <p:spPr>
          <a:xfrm>
            <a:off x="713060" y="5816853"/>
            <a:ext cx="9756397" cy="947956"/>
          </a:xfrm>
          <a:prstGeom prst="flowChartTerminator">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4400" dirty="0">
                <a:solidFill>
                  <a:schemeClr val="bg2">
                    <a:lumMod val="75000"/>
                  </a:schemeClr>
                </a:solidFill>
                <a:latin typeface="HG丸ｺﾞｼｯｸM-PRO" panose="020F0600000000000000" pitchFamily="50" charset="-128"/>
                <a:ea typeface="HG丸ｺﾞｼｯｸM-PRO" panose="020F0600000000000000" pitchFamily="50" charset="-128"/>
              </a:rPr>
              <a:t>Ⅵ</a:t>
            </a:r>
            <a:r>
              <a:rPr kumimoji="1" lang="ja-JP" altLang="en-US" sz="4400" dirty="0">
                <a:solidFill>
                  <a:schemeClr val="bg2">
                    <a:lumMod val="75000"/>
                  </a:schemeClr>
                </a:solidFill>
                <a:latin typeface="HG丸ｺﾞｼｯｸM-PRO" panose="020F0600000000000000" pitchFamily="50" charset="-128"/>
                <a:ea typeface="HG丸ｺﾞｼｯｸM-PRO" panose="020F0600000000000000" pitchFamily="50" charset="-128"/>
              </a:rPr>
              <a:t>　日の丸・君が代問題とは</a:t>
            </a:r>
          </a:p>
        </p:txBody>
      </p:sp>
    </p:spTree>
    <p:extLst>
      <p:ext uri="{BB962C8B-B14F-4D97-AF65-F5344CB8AC3E}">
        <p14:creationId xmlns:p14="http://schemas.microsoft.com/office/powerpoint/2010/main" val="2426242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1+#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499" y="181512"/>
            <a:ext cx="1929881" cy="1826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雲形吹き出し 2"/>
          <p:cNvSpPr/>
          <p:nvPr/>
        </p:nvSpPr>
        <p:spPr>
          <a:xfrm>
            <a:off x="4093492" y="314152"/>
            <a:ext cx="6140549" cy="1597732"/>
          </a:xfrm>
          <a:prstGeom prst="cloudCallout">
            <a:avLst>
              <a:gd name="adj1" fmla="val -57146"/>
              <a:gd name="adj2" fmla="val 3800"/>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4800" dirty="0">
                <a:solidFill>
                  <a:schemeClr val="bg1"/>
                </a:solidFill>
                <a:latin typeface="HG丸ｺﾞｼｯｸM-PRO" panose="020F0600000000000000" pitchFamily="50" charset="-128"/>
                <a:ea typeface="HG丸ｺﾞｼｯｸM-PRO" panose="020F0600000000000000" pitchFamily="50" charset="-128"/>
              </a:rPr>
              <a:t>海軍と国歌</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8059" y="5157192"/>
            <a:ext cx="1468437"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雲形吹き出し 3"/>
          <p:cNvSpPr/>
          <p:nvPr/>
        </p:nvSpPr>
        <p:spPr>
          <a:xfrm>
            <a:off x="6646012" y="2921410"/>
            <a:ext cx="2376264" cy="2451806"/>
          </a:xfrm>
          <a:prstGeom prst="cloudCallout">
            <a:avLst>
              <a:gd name="adj1" fmla="val 32807"/>
              <a:gd name="adj2" fmla="val 58011"/>
            </a:avLst>
          </a:prstGeom>
        </p:spPr>
        <p:style>
          <a:lnRef idx="2">
            <a:schemeClr val="dk1"/>
          </a:lnRef>
          <a:fillRef idx="1">
            <a:schemeClr val="lt1"/>
          </a:fillRef>
          <a:effectRef idx="0">
            <a:schemeClr val="dk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軍楽隊の交流ね</a:t>
            </a:r>
          </a:p>
        </p:txBody>
      </p:sp>
      <p:pic>
        <p:nvPicPr>
          <p:cNvPr id="5" name="図 4">
            <a:extLst>
              <a:ext uri="{FF2B5EF4-FFF2-40B4-BE49-F238E27FC236}">
                <a16:creationId xmlns="" xmlns:a16="http://schemas.microsoft.com/office/drawing/2014/main" id="{C864DE2D-F9BA-46B6-9BD0-83042CD168D4}"/>
              </a:ext>
            </a:extLst>
          </p:cNvPr>
          <p:cNvPicPr>
            <a:picLocks noChangeAspect="1"/>
          </p:cNvPicPr>
          <p:nvPr/>
        </p:nvPicPr>
        <p:blipFill>
          <a:blip r:embed="rId4"/>
          <a:stretch>
            <a:fillRect/>
          </a:stretch>
        </p:blipFill>
        <p:spPr>
          <a:xfrm>
            <a:off x="1195734" y="4812722"/>
            <a:ext cx="1037531" cy="950400"/>
          </a:xfrm>
          <a:prstGeom prst="rect">
            <a:avLst/>
          </a:prstGeom>
        </p:spPr>
      </p:pic>
      <p:pic>
        <p:nvPicPr>
          <p:cNvPr id="6" name="図 5">
            <a:extLst>
              <a:ext uri="{FF2B5EF4-FFF2-40B4-BE49-F238E27FC236}">
                <a16:creationId xmlns="" xmlns:a16="http://schemas.microsoft.com/office/drawing/2014/main" id="{8E6F4871-3D1F-4593-9AA8-BB60D59981F0}"/>
              </a:ext>
            </a:extLst>
          </p:cNvPr>
          <p:cNvPicPr>
            <a:picLocks noChangeAspect="1"/>
          </p:cNvPicPr>
          <p:nvPr/>
        </p:nvPicPr>
        <p:blipFill>
          <a:blip r:embed="rId5"/>
          <a:stretch>
            <a:fillRect/>
          </a:stretch>
        </p:blipFill>
        <p:spPr>
          <a:xfrm>
            <a:off x="2435504" y="4581967"/>
            <a:ext cx="1205513" cy="1188000"/>
          </a:xfrm>
          <a:prstGeom prst="rect">
            <a:avLst/>
          </a:prstGeom>
        </p:spPr>
      </p:pic>
      <p:pic>
        <p:nvPicPr>
          <p:cNvPr id="7" name="図 6">
            <a:extLst>
              <a:ext uri="{FF2B5EF4-FFF2-40B4-BE49-F238E27FC236}">
                <a16:creationId xmlns="" xmlns:a16="http://schemas.microsoft.com/office/drawing/2014/main" id="{AE0C4F91-8B6C-495D-AE7C-940A5E4EF8BF}"/>
              </a:ext>
            </a:extLst>
          </p:cNvPr>
          <p:cNvPicPr>
            <a:picLocks noChangeAspect="1"/>
          </p:cNvPicPr>
          <p:nvPr/>
        </p:nvPicPr>
        <p:blipFill>
          <a:blip r:embed="rId6"/>
          <a:stretch>
            <a:fillRect/>
          </a:stretch>
        </p:blipFill>
        <p:spPr>
          <a:xfrm>
            <a:off x="3787256" y="4581967"/>
            <a:ext cx="1254919" cy="1188000"/>
          </a:xfrm>
          <a:prstGeom prst="rect">
            <a:avLst/>
          </a:prstGeom>
        </p:spPr>
      </p:pic>
      <p:pic>
        <p:nvPicPr>
          <p:cNvPr id="9" name="図 8">
            <a:extLst>
              <a:ext uri="{FF2B5EF4-FFF2-40B4-BE49-F238E27FC236}">
                <a16:creationId xmlns="" xmlns:a16="http://schemas.microsoft.com/office/drawing/2014/main" id="{4E947AEC-390D-409E-A256-86A9147AC600}"/>
              </a:ext>
            </a:extLst>
          </p:cNvPr>
          <p:cNvPicPr>
            <a:picLocks noChangeAspect="1"/>
          </p:cNvPicPr>
          <p:nvPr/>
        </p:nvPicPr>
        <p:blipFill>
          <a:blip r:embed="rId7"/>
          <a:stretch>
            <a:fillRect/>
          </a:stretch>
        </p:blipFill>
        <p:spPr>
          <a:xfrm>
            <a:off x="5172526" y="4445992"/>
            <a:ext cx="1304925" cy="1323975"/>
          </a:xfrm>
          <a:prstGeom prst="rect">
            <a:avLst/>
          </a:prstGeom>
        </p:spPr>
      </p:pic>
      <p:sp>
        <p:nvSpPr>
          <p:cNvPr id="10" name="思考の吹き出し: 雲形 9">
            <a:extLst>
              <a:ext uri="{FF2B5EF4-FFF2-40B4-BE49-F238E27FC236}">
                <a16:creationId xmlns="" xmlns:a16="http://schemas.microsoft.com/office/drawing/2014/main" id="{B2EBC3C3-9A70-4ECF-A45B-EE2279B22BA6}"/>
              </a:ext>
            </a:extLst>
          </p:cNvPr>
          <p:cNvSpPr/>
          <p:nvPr/>
        </p:nvSpPr>
        <p:spPr>
          <a:xfrm>
            <a:off x="1921792" y="2380629"/>
            <a:ext cx="4343399" cy="1924914"/>
          </a:xfrm>
          <a:prstGeom prst="cloudCallout">
            <a:avLst>
              <a:gd name="adj1" fmla="val 29868"/>
              <a:gd name="adj2" fmla="val 65444"/>
            </a:avLst>
          </a:prstGeom>
        </p:spPr>
        <p:style>
          <a:lnRef idx="2">
            <a:schemeClr val="accent1"/>
          </a:lnRef>
          <a:fillRef idx="1">
            <a:schemeClr val="lt1"/>
          </a:fillRef>
          <a:effectRef idx="0">
            <a:schemeClr val="accent1"/>
          </a:effectRef>
          <a:fontRef idx="minor">
            <a:schemeClr val="dk1"/>
          </a:fontRef>
        </p:style>
        <p:txBody>
          <a:bodyPr vert="horz" rtlCol="0" anchor="ctr"/>
          <a:lstStyle/>
          <a:p>
            <a:pPr algn="ctr"/>
            <a:r>
              <a:rPr kumimoji="1" lang="ja-JP" altLang="en-US" dirty="0"/>
              <a:t>ジョン・ウィリアム・フェントンです</a:t>
            </a:r>
          </a:p>
          <a:p>
            <a:pPr algn="ctr"/>
            <a:r>
              <a:rPr kumimoji="1" lang="ja-JP" altLang="en-US" dirty="0"/>
              <a:t>英国軍楽隊長です</a:t>
            </a:r>
          </a:p>
          <a:p>
            <a:pPr algn="ctr"/>
            <a:r>
              <a:rPr kumimoji="1" lang="ja-JP" altLang="en-US" dirty="0"/>
              <a:t>国際交流しましょうね</a:t>
            </a:r>
          </a:p>
        </p:txBody>
      </p:sp>
    </p:spTree>
    <p:extLst>
      <p:ext uri="{BB962C8B-B14F-4D97-AF65-F5344CB8AC3E}">
        <p14:creationId xmlns:p14="http://schemas.microsoft.com/office/powerpoint/2010/main" val="31265721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p:txBody>
          <a:bodyPr>
            <a:normAutofit/>
          </a:bodyPr>
          <a:lstStyle/>
          <a:p>
            <a:r>
              <a:rPr lang="ja-JP" altLang="en-US" dirty="0">
                <a:solidFill>
                  <a:schemeClr val="bg1"/>
                </a:solidFill>
                <a:latin typeface="HG丸ｺﾞｼｯｸM-PRO" panose="020F0600000000000000" pitchFamily="50" charset="-128"/>
                <a:ea typeface="HG丸ｺﾞｼｯｸM-PRO" panose="020F0600000000000000" pitchFamily="50" charset="-128"/>
              </a:rPr>
              <a:t>　君が代（海軍省）</a:t>
            </a:r>
            <a:r>
              <a:rPr lang="ja-JP" altLang="en-US" dirty="0">
                <a:solidFill>
                  <a:schemeClr val="bg1"/>
                </a:solidFill>
              </a:rPr>
              <a:t/>
            </a:r>
            <a:br>
              <a:rPr lang="ja-JP" altLang="en-US" dirty="0">
                <a:solidFill>
                  <a:schemeClr val="bg1"/>
                </a:solidFill>
              </a:rPr>
            </a:br>
            <a:r>
              <a:rPr lang="ja-JP" altLang="en-US" dirty="0">
                <a:solidFill>
                  <a:schemeClr val="bg1"/>
                </a:solidFill>
                <a:latin typeface="HG丸ｺﾞｼｯｸM-PRO" panose="020F0600000000000000" pitchFamily="50" charset="-128"/>
                <a:ea typeface="HG丸ｺﾞｼｯｸM-PRO" panose="020F0600000000000000" pitchFamily="50" charset="-128"/>
              </a:rPr>
              <a:t>　　　　　</a:t>
            </a:r>
            <a:endParaRPr kumimoji="1" lang="ja-JP" altLang="en-US" dirty="0">
              <a:solidFill>
                <a:schemeClr val="bg1"/>
              </a:solidFill>
            </a:endParaRPr>
          </a:p>
        </p:txBody>
      </p:sp>
      <p:sp>
        <p:nvSpPr>
          <p:cNvPr id="3" name="縦書きテキスト プレースホルダー 2"/>
          <p:cNvSpPr>
            <a:spLocks noGrp="1"/>
          </p:cNvSpPr>
          <p:nvPr>
            <p:ph type="body" orient="vert" idx="1"/>
          </p:nvPr>
        </p:nvSpPr>
        <p:spPr>
          <a:xfrm>
            <a:off x="2551979" y="407963"/>
            <a:ext cx="6383796" cy="6185499"/>
          </a:xfrm>
        </p:spPr>
        <p:txBody>
          <a:bodyPr/>
          <a:lstStyle/>
          <a:p>
            <a:pPr marL="109728" indent="0">
              <a:buNone/>
            </a:pPr>
            <a:r>
              <a:rPr lang="ja-JP" altLang="en-US" dirty="0"/>
              <a:t>　　　</a:t>
            </a:r>
            <a:r>
              <a:rPr lang="ja-JP" altLang="en-US" sz="3200" dirty="0">
                <a:latin typeface="ＤＦ行書体" panose="03000509000000000000" pitchFamily="65" charset="-128"/>
                <a:ea typeface="ＤＦ行書体" panose="03000509000000000000" pitchFamily="65" charset="-128"/>
              </a:rPr>
              <a:t>君が代は　</a:t>
            </a:r>
            <a:r>
              <a:rPr lang="ja-JP" altLang="en-US" sz="3200" dirty="0" err="1">
                <a:latin typeface="ＤＦ行書体" panose="03000509000000000000" pitchFamily="65" charset="-128"/>
                <a:ea typeface="ＤＦ行書体" panose="03000509000000000000" pitchFamily="65" charset="-128"/>
              </a:rPr>
              <a:t>ちよに</a:t>
            </a:r>
            <a:r>
              <a:rPr lang="ja-JP" altLang="en-US" sz="3200" dirty="0">
                <a:latin typeface="ＤＦ行書体" panose="03000509000000000000" pitchFamily="65" charset="-128"/>
                <a:ea typeface="ＤＦ行書体" panose="03000509000000000000" pitchFamily="65" charset="-128"/>
              </a:rPr>
              <a:t>やちよに</a:t>
            </a:r>
          </a:p>
          <a:p>
            <a:pPr marL="109728" indent="0">
              <a:buNone/>
            </a:pPr>
            <a:r>
              <a:rPr lang="ja-JP" altLang="en-US" sz="3200" dirty="0">
                <a:latin typeface="ＤＦ行書体" panose="03000509000000000000" pitchFamily="65" charset="-128"/>
                <a:ea typeface="ＤＦ行書体" panose="03000509000000000000" pitchFamily="65" charset="-128"/>
              </a:rPr>
              <a:t>　　</a:t>
            </a:r>
            <a:r>
              <a:rPr lang="ja-JP" altLang="en-US" sz="3200" dirty="0" err="1">
                <a:latin typeface="ＤＦ行書体" panose="03000509000000000000" pitchFamily="65" charset="-128"/>
                <a:ea typeface="ＤＦ行書体" panose="03000509000000000000" pitchFamily="65" charset="-128"/>
              </a:rPr>
              <a:t>さゞれ</a:t>
            </a:r>
            <a:r>
              <a:rPr lang="ja-JP" altLang="en-US" sz="3200" dirty="0">
                <a:latin typeface="ＤＦ行書体" panose="03000509000000000000" pitchFamily="65" charset="-128"/>
                <a:ea typeface="ＤＦ行書体" panose="03000509000000000000" pitchFamily="65" charset="-128"/>
              </a:rPr>
              <a:t>いしの巌となりて</a:t>
            </a:r>
          </a:p>
          <a:p>
            <a:pPr marL="109728" indent="0">
              <a:buNone/>
            </a:pPr>
            <a:r>
              <a:rPr lang="ja-JP" altLang="en-US" sz="3200" dirty="0">
                <a:latin typeface="ＤＦ行書体" panose="03000509000000000000" pitchFamily="65" charset="-128"/>
                <a:ea typeface="ＤＦ行書体" panose="03000509000000000000" pitchFamily="65" charset="-128"/>
              </a:rPr>
              <a:t>　　こけのむすまで</a:t>
            </a:r>
            <a:r>
              <a:rPr lang="ja-JP" altLang="en-US" dirty="0"/>
              <a:t>　</a:t>
            </a:r>
            <a:endParaRPr kumimoji="1" lang="ja-JP" altLang="en-US" dirty="0"/>
          </a:p>
        </p:txBody>
      </p:sp>
      <p:pic>
        <p:nvPicPr>
          <p:cNvPr id="4" name="01 君が代（フェントン）.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9557" y="5026649"/>
            <a:ext cx="609600" cy="609600"/>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859" y="3726360"/>
            <a:ext cx="2016120" cy="20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雲形吹き出し 4"/>
          <p:cNvSpPr/>
          <p:nvPr/>
        </p:nvSpPr>
        <p:spPr>
          <a:xfrm>
            <a:off x="1773851" y="872198"/>
            <a:ext cx="2390186" cy="3574812"/>
          </a:xfrm>
          <a:prstGeom prst="cloudCallout">
            <a:avLst>
              <a:gd name="adj1" fmla="val -43644"/>
              <a:gd name="adj2" fmla="val 47123"/>
            </a:avLst>
          </a:prstGeom>
        </p:spPr>
        <p:style>
          <a:lnRef idx="2">
            <a:schemeClr val="dk1"/>
          </a:lnRef>
          <a:fillRef idx="1">
            <a:schemeClr val="lt1"/>
          </a:fillRef>
          <a:effectRef idx="0">
            <a:schemeClr val="dk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君が代とは思えない</a:t>
            </a:r>
          </a:p>
          <a:p>
            <a:r>
              <a:rPr kumimoji="1" lang="ja-JP" altLang="en-US" sz="2800" dirty="0">
                <a:latin typeface="HG丸ｺﾞｼｯｸM-PRO" panose="020F0600000000000000" pitchFamily="50" charset="-128"/>
                <a:ea typeface="HG丸ｺﾞｼｯｸM-PRO" panose="020F0600000000000000" pitchFamily="50" charset="-128"/>
              </a:rPr>
              <a:t>フェントン作曲</a:t>
            </a:r>
          </a:p>
        </p:txBody>
      </p:sp>
      <p:pic>
        <p:nvPicPr>
          <p:cNvPr id="7" name="図 6">
            <a:extLst>
              <a:ext uri="{FF2B5EF4-FFF2-40B4-BE49-F238E27FC236}">
                <a16:creationId xmlns="" xmlns:a16="http://schemas.microsoft.com/office/drawing/2014/main" id="{532D94A7-8BA0-4045-91E4-5E604EF3F87D}"/>
              </a:ext>
            </a:extLst>
          </p:cNvPr>
          <p:cNvPicPr>
            <a:picLocks noChangeAspect="1"/>
          </p:cNvPicPr>
          <p:nvPr/>
        </p:nvPicPr>
        <p:blipFill>
          <a:blip r:embed="rId6"/>
          <a:stretch>
            <a:fillRect/>
          </a:stretch>
        </p:blipFill>
        <p:spPr>
          <a:xfrm>
            <a:off x="5263598" y="4447010"/>
            <a:ext cx="1304925" cy="1323975"/>
          </a:xfrm>
          <a:prstGeom prst="rect">
            <a:avLst/>
          </a:prstGeom>
        </p:spPr>
      </p:pic>
      <p:sp>
        <p:nvSpPr>
          <p:cNvPr id="8" name="思考の吹き出し: 雲形 7">
            <a:extLst>
              <a:ext uri="{FF2B5EF4-FFF2-40B4-BE49-F238E27FC236}">
                <a16:creationId xmlns="" xmlns:a16="http://schemas.microsoft.com/office/drawing/2014/main" id="{0F4A9578-6024-4A3D-90D2-9838773F4D37}"/>
              </a:ext>
            </a:extLst>
          </p:cNvPr>
          <p:cNvSpPr/>
          <p:nvPr/>
        </p:nvSpPr>
        <p:spPr>
          <a:xfrm>
            <a:off x="4023361" y="407963"/>
            <a:ext cx="2716402" cy="3697312"/>
          </a:xfrm>
          <a:prstGeom prst="cloudCallout">
            <a:avLst>
              <a:gd name="adj1" fmla="val 1377"/>
              <a:gd name="adj2" fmla="val 67500"/>
            </a:avLst>
          </a:prstGeom>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日本</a:t>
            </a:r>
            <a:r>
              <a:rPr kumimoji="1" lang="ja-JP" altLang="en-US" sz="2800" dirty="0" smtClean="0">
                <a:latin typeface="HG丸ｺﾞｼｯｸM-PRO" panose="020F0600000000000000" pitchFamily="50" charset="-128"/>
                <a:ea typeface="HG丸ｺﾞｼｯｸM-PRO" panose="020F0600000000000000" pitchFamily="50" charset="-128"/>
              </a:rPr>
              <a:t>に国歌がない</a:t>
            </a:r>
            <a:r>
              <a:rPr kumimoji="1" lang="ja-JP" altLang="en-US" sz="2800" dirty="0">
                <a:latin typeface="HG丸ｺﾞｼｯｸM-PRO" panose="020F0600000000000000" pitchFamily="50" charset="-128"/>
                <a:ea typeface="HG丸ｺﾞｼｯｸM-PRO" panose="020F0600000000000000" pitchFamily="50" charset="-128"/>
              </a:rPr>
              <a:t>のなら私がつくってあげよう</a:t>
            </a:r>
          </a:p>
        </p:txBody>
      </p:sp>
    </p:spTree>
    <p:extLst>
      <p:ext uri="{BB962C8B-B14F-4D97-AF65-F5344CB8AC3E}">
        <p14:creationId xmlns:p14="http://schemas.microsoft.com/office/powerpoint/2010/main" val="393729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nodeType="clickEffect">
                                  <p:stCondLst>
                                    <p:cond delay="0"/>
                                  </p:stCondLst>
                                  <p:iterate type="lt">
                                    <p:tmPct val="10000"/>
                                  </p:iterate>
                                  <p:childTnLst>
                                    <p:set>
                                      <p:cBhvr>
                                        <p:cTn id="11" dur="1" fill="hold">
                                          <p:stCondLst>
                                            <p:cond delay="0"/>
                                          </p:stCondLst>
                                        </p:cTn>
                                        <p:tgtEl>
                                          <p:spTgt spid="3">
                                            <p:txEl>
                                              <p:pRg st="0" end="0"/>
                                            </p:txEl>
                                          </p:spTgt>
                                        </p:tgtEl>
                                        <p:attrNameLst>
                                          <p:attrName>style.visibility</p:attrName>
                                        </p:attrNameLst>
                                      </p:cBhvr>
                                      <p:to>
                                        <p:strVal val="visible"/>
                                      </p:to>
                                    </p:set>
                                    <p:anim by="(-#ppt_w*2)" calcmode="lin" valueType="num">
                                      <p:cBhvr rctx="PPT">
                                        <p:cTn id="12" dur="500" autoRev="1" fill="hold">
                                          <p:stCondLst>
                                            <p:cond delay="0"/>
                                          </p:stCondLst>
                                        </p:cTn>
                                        <p:tgtEl>
                                          <p:spTgt spid="3">
                                            <p:txEl>
                                              <p:pRg st="0" end="0"/>
                                            </p:txEl>
                                          </p:spTgt>
                                        </p:tgtEl>
                                        <p:attrNameLst>
                                          <p:attrName>ppt_w</p:attrName>
                                        </p:attrNameLst>
                                      </p:cBhvr>
                                    </p:anim>
                                    <p:anim by="(#ppt_w*0.50)" calcmode="lin" valueType="num">
                                      <p:cBhvr>
                                        <p:cTn id="13" dur="500" decel="50000" autoRev="1" fill="hold">
                                          <p:stCondLst>
                                            <p:cond delay="0"/>
                                          </p:stCondLst>
                                        </p:cTn>
                                        <p:tgtEl>
                                          <p:spTgt spid="3">
                                            <p:txEl>
                                              <p:pRg st="0" end="0"/>
                                            </p:txEl>
                                          </p:spTgt>
                                        </p:tgtEl>
                                        <p:attrNameLst>
                                          <p:attrName>ppt_x</p:attrName>
                                        </p:attrNameLst>
                                      </p:cBhvr>
                                    </p:anim>
                                    <p:anim from="(-#ppt_h/2)" to="(#ppt_y)" calcmode="lin" valueType="num">
                                      <p:cBhvr>
                                        <p:cTn id="14" dur="1000" fill="hold">
                                          <p:stCondLst>
                                            <p:cond delay="0"/>
                                          </p:stCondLst>
                                        </p:cTn>
                                        <p:tgtEl>
                                          <p:spTgt spid="3">
                                            <p:txEl>
                                              <p:pRg st="0" end="0"/>
                                            </p:txEl>
                                          </p:spTgt>
                                        </p:tgtEl>
                                        <p:attrNameLst>
                                          <p:attrName>ppt_y</p:attrName>
                                        </p:attrNameLst>
                                      </p:cBhvr>
                                    </p:anim>
                                    <p:animRot by="21600000">
                                      <p:cBhvr>
                                        <p:cTn id="15" dur="1000" fill="hold">
                                          <p:stCondLst>
                                            <p:cond delay="0"/>
                                          </p:stCondLst>
                                        </p:cTn>
                                        <p:tgtEl>
                                          <p:spTgt spid="3">
                                            <p:txEl>
                                              <p:pRg st="0" end="0"/>
                                            </p:txEl>
                                          </p:spTgt>
                                        </p:tgtEl>
                                        <p:attrNameLst>
                                          <p:attrName>r</p:attrName>
                                        </p:attrNameLst>
                                      </p:cBhvr>
                                    </p:animRot>
                                  </p:childTnLst>
                                </p:cTn>
                              </p:par>
                            </p:childTnLst>
                          </p:cTn>
                        </p:par>
                        <p:par>
                          <p:cTn id="16" fill="hold">
                            <p:stCondLst>
                              <p:cond delay="2000"/>
                            </p:stCondLst>
                            <p:childTnLst>
                              <p:par>
                                <p:cTn id="17" presetID="56" presetClass="entr" presetSubtype="0" fill="hold" nodeType="afterEffect">
                                  <p:stCondLst>
                                    <p:cond delay="0"/>
                                  </p:stCondLst>
                                  <p:iterate type="lt">
                                    <p:tmPct val="10000"/>
                                  </p:iterate>
                                  <p:childTnLst>
                                    <p:set>
                                      <p:cBhvr>
                                        <p:cTn id="18" dur="1" fill="hold">
                                          <p:stCondLst>
                                            <p:cond delay="0"/>
                                          </p:stCondLst>
                                        </p:cTn>
                                        <p:tgtEl>
                                          <p:spTgt spid="3">
                                            <p:txEl>
                                              <p:pRg st="1" end="1"/>
                                            </p:txEl>
                                          </p:spTgt>
                                        </p:tgtEl>
                                        <p:attrNameLst>
                                          <p:attrName>style.visibility</p:attrName>
                                        </p:attrNameLst>
                                      </p:cBhvr>
                                      <p:to>
                                        <p:strVal val="visible"/>
                                      </p:to>
                                    </p:set>
                                    <p:anim by="(-#ppt_w*2)" calcmode="lin" valueType="num">
                                      <p:cBhvr rctx="PPT">
                                        <p:cTn id="19" dur="500" autoRev="1" fill="hold">
                                          <p:stCondLst>
                                            <p:cond delay="0"/>
                                          </p:stCondLst>
                                        </p:cTn>
                                        <p:tgtEl>
                                          <p:spTgt spid="3">
                                            <p:txEl>
                                              <p:pRg st="1" end="1"/>
                                            </p:txEl>
                                          </p:spTgt>
                                        </p:tgtEl>
                                        <p:attrNameLst>
                                          <p:attrName>ppt_w</p:attrName>
                                        </p:attrNameLst>
                                      </p:cBhvr>
                                    </p:anim>
                                    <p:anim by="(#ppt_w*0.50)" calcmode="lin" valueType="num">
                                      <p:cBhvr>
                                        <p:cTn id="20" dur="500" decel="50000" autoRev="1" fill="hold">
                                          <p:stCondLst>
                                            <p:cond delay="0"/>
                                          </p:stCondLst>
                                        </p:cTn>
                                        <p:tgtEl>
                                          <p:spTgt spid="3">
                                            <p:txEl>
                                              <p:pRg st="1" end="1"/>
                                            </p:txEl>
                                          </p:spTgt>
                                        </p:tgtEl>
                                        <p:attrNameLst>
                                          <p:attrName>ppt_x</p:attrName>
                                        </p:attrNameLst>
                                      </p:cBhvr>
                                    </p:anim>
                                    <p:anim from="(-#ppt_h/2)" to="(#ppt_y)" calcmode="lin" valueType="num">
                                      <p:cBhvr>
                                        <p:cTn id="21" dur="1000" fill="hold">
                                          <p:stCondLst>
                                            <p:cond delay="0"/>
                                          </p:stCondLst>
                                        </p:cTn>
                                        <p:tgtEl>
                                          <p:spTgt spid="3">
                                            <p:txEl>
                                              <p:pRg st="1" end="1"/>
                                            </p:txEl>
                                          </p:spTgt>
                                        </p:tgtEl>
                                        <p:attrNameLst>
                                          <p:attrName>ppt_y</p:attrName>
                                        </p:attrNameLst>
                                      </p:cBhvr>
                                    </p:anim>
                                    <p:animRot by="21600000">
                                      <p:cBhvr>
                                        <p:cTn id="22" dur="1000" fill="hold">
                                          <p:stCondLst>
                                            <p:cond delay="0"/>
                                          </p:stCondLst>
                                        </p:cTn>
                                        <p:tgtEl>
                                          <p:spTgt spid="3">
                                            <p:txEl>
                                              <p:pRg st="1" end="1"/>
                                            </p:txEl>
                                          </p:spTgt>
                                        </p:tgtEl>
                                        <p:attrNameLst>
                                          <p:attrName>r</p:attrName>
                                        </p:attrNameLst>
                                      </p:cBhvr>
                                    </p:animRot>
                                  </p:childTnLst>
                                </p:cTn>
                              </p:par>
                            </p:childTnLst>
                          </p:cTn>
                        </p:par>
                        <p:par>
                          <p:cTn id="23" fill="hold">
                            <p:stCondLst>
                              <p:cond delay="4000"/>
                            </p:stCondLst>
                            <p:childTnLst>
                              <p:par>
                                <p:cTn id="24" presetID="56" presetClass="entr" presetSubtype="0" fill="hold" nodeType="afterEffect">
                                  <p:stCondLst>
                                    <p:cond delay="0"/>
                                  </p:stCondLst>
                                  <p:iterate type="lt">
                                    <p:tmPct val="10000"/>
                                  </p:iterate>
                                  <p:childTnLst>
                                    <p:set>
                                      <p:cBhvr>
                                        <p:cTn id="25" dur="1" fill="hold">
                                          <p:stCondLst>
                                            <p:cond delay="0"/>
                                          </p:stCondLst>
                                        </p:cTn>
                                        <p:tgtEl>
                                          <p:spTgt spid="3">
                                            <p:txEl>
                                              <p:pRg st="2" end="2"/>
                                            </p:txEl>
                                          </p:spTgt>
                                        </p:tgtEl>
                                        <p:attrNameLst>
                                          <p:attrName>style.visibility</p:attrName>
                                        </p:attrNameLst>
                                      </p:cBhvr>
                                      <p:to>
                                        <p:strVal val="visible"/>
                                      </p:to>
                                    </p:set>
                                    <p:anim by="(-#ppt_w*2)" calcmode="lin" valueType="num">
                                      <p:cBhvr rctx="PPT">
                                        <p:cTn id="26" dur="500" autoRev="1" fill="hold">
                                          <p:stCondLst>
                                            <p:cond delay="0"/>
                                          </p:stCondLst>
                                        </p:cTn>
                                        <p:tgtEl>
                                          <p:spTgt spid="3">
                                            <p:txEl>
                                              <p:pRg st="2" end="2"/>
                                            </p:txEl>
                                          </p:spTgt>
                                        </p:tgtEl>
                                        <p:attrNameLst>
                                          <p:attrName>ppt_w</p:attrName>
                                        </p:attrNameLst>
                                      </p:cBhvr>
                                    </p:anim>
                                    <p:anim by="(#ppt_w*0.50)" calcmode="lin" valueType="num">
                                      <p:cBhvr>
                                        <p:cTn id="27" dur="500" decel="50000" autoRev="1" fill="hold">
                                          <p:stCondLst>
                                            <p:cond delay="0"/>
                                          </p:stCondLst>
                                        </p:cTn>
                                        <p:tgtEl>
                                          <p:spTgt spid="3">
                                            <p:txEl>
                                              <p:pRg st="2" end="2"/>
                                            </p:txEl>
                                          </p:spTgt>
                                        </p:tgtEl>
                                        <p:attrNameLst>
                                          <p:attrName>ppt_x</p:attrName>
                                        </p:attrNameLst>
                                      </p:cBhvr>
                                    </p:anim>
                                    <p:anim from="(-#ppt_h/2)" to="(#ppt_y)" calcmode="lin" valueType="num">
                                      <p:cBhvr>
                                        <p:cTn id="28" dur="1000" fill="hold">
                                          <p:stCondLst>
                                            <p:cond delay="0"/>
                                          </p:stCondLst>
                                        </p:cTn>
                                        <p:tgtEl>
                                          <p:spTgt spid="3">
                                            <p:txEl>
                                              <p:pRg st="2" end="2"/>
                                            </p:txEl>
                                          </p:spTgt>
                                        </p:tgtEl>
                                        <p:attrNameLst>
                                          <p:attrName>ppt_y</p:attrName>
                                        </p:attrNameLst>
                                      </p:cBhvr>
                                    </p:anim>
                                    <p:animRot by="21600000">
                                      <p:cBhvr>
                                        <p:cTn id="29" dur="1000" fill="hold">
                                          <p:stCondLst>
                                            <p:cond delay="0"/>
                                          </p:stCondLst>
                                        </p:cTn>
                                        <p:tgtEl>
                                          <p:spTgt spid="3">
                                            <p:txEl>
                                              <p:pRg st="2" end="2"/>
                                            </p:txEl>
                                          </p:spTgt>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60835" fill="hold"/>
                                        <p:tgtEl>
                                          <p:spTgt spid="4"/>
                                        </p:tgtEl>
                                      </p:cBhvr>
                                    </p:cmd>
                                  </p:childTnLst>
                                </p:cTn>
                              </p:par>
                            </p:childTnLst>
                          </p:cTn>
                        </p:par>
                      </p:childTnLst>
                    </p:cTn>
                  </p:par>
                </p:childTnLst>
              </p:cTn>
              <p:nextCondLst>
                <p:cond evt="onClick" delay="0">
                  <p:tgtEl>
                    <p:spTgt spid="4"/>
                  </p:tgtEl>
                </p:cond>
              </p:nextCondLst>
            </p:seq>
            <p:audio>
              <p:cMediaNode vol="80000">
                <p:cTn id="40" fill="hold" display="0">
                  <p:stCondLst>
                    <p:cond delay="indefinite"/>
                  </p:stCondLst>
                  <p:endCondLst>
                    <p:cond evt="onStopAudio" delay="0">
                      <p:tgtEl>
                        <p:sldTgt/>
                      </p:tgtEl>
                    </p:cond>
                  </p:endCondLst>
                </p:cTn>
                <p:tgtEl>
                  <p:spTgt spid="4"/>
                </p:tgtEl>
              </p:cMediaNode>
            </p:audio>
          </p:childTnLst>
        </p:cTn>
      </p:par>
    </p:tnLst>
    <p:bldLst>
      <p:bldP spid="5"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516628"/>
            <a:ext cx="1766432" cy="167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雲形吹き出し 2"/>
          <p:cNvSpPr/>
          <p:nvPr/>
        </p:nvSpPr>
        <p:spPr>
          <a:xfrm>
            <a:off x="4031671" y="668079"/>
            <a:ext cx="6740237" cy="1368933"/>
          </a:xfrm>
          <a:prstGeom prst="cloudCallout">
            <a:avLst>
              <a:gd name="adj1" fmla="val -57146"/>
              <a:gd name="adj2" fmla="val 3800"/>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4400" dirty="0" smtClean="0">
                <a:solidFill>
                  <a:schemeClr val="bg1"/>
                </a:solidFill>
                <a:latin typeface="HG丸ｺﾞｼｯｸM-PRO" panose="020F0600000000000000" pitchFamily="50" charset="-128"/>
                <a:ea typeface="HG丸ｺﾞｼｯｸM-PRO" panose="020F0600000000000000" pitchFamily="50" charset="-128"/>
              </a:rPr>
              <a:t>唱歌集を作るぞ</a:t>
            </a:r>
            <a:endParaRPr kumimoji="1" lang="ja-JP" altLang="en-US" sz="4400" dirty="0">
              <a:solidFill>
                <a:schemeClr val="bg1"/>
              </a:solidFill>
              <a:latin typeface="HG丸ｺﾞｼｯｸM-PRO" panose="020F0600000000000000" pitchFamily="50" charset="-128"/>
              <a:ea typeface="HG丸ｺﾞｼｯｸM-PRO" panose="020F0600000000000000" pitchFamily="50" charset="-12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547" y="5169055"/>
            <a:ext cx="1468437"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雲形吹き出し 3"/>
          <p:cNvSpPr/>
          <p:nvPr/>
        </p:nvSpPr>
        <p:spPr>
          <a:xfrm>
            <a:off x="8594758" y="2392605"/>
            <a:ext cx="2661506" cy="2592288"/>
          </a:xfrm>
          <a:prstGeom prst="cloudCallout">
            <a:avLst>
              <a:gd name="adj1" fmla="val 12393"/>
              <a:gd name="adj2" fmla="val 65399"/>
            </a:avLst>
          </a:prstGeom>
        </p:spPr>
        <p:style>
          <a:lnRef idx="2">
            <a:schemeClr val="dk1"/>
          </a:lnRef>
          <a:fillRef idx="1">
            <a:schemeClr val="lt1"/>
          </a:fillRef>
          <a:effectRef idx="0">
            <a:schemeClr val="dk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臣民の育成だからね</a:t>
            </a:r>
          </a:p>
        </p:txBody>
      </p:sp>
      <p:pic>
        <p:nvPicPr>
          <p:cNvPr id="7" name="図 6">
            <a:extLst>
              <a:ext uri="{FF2B5EF4-FFF2-40B4-BE49-F238E27FC236}">
                <a16:creationId xmlns="" xmlns:a16="http://schemas.microsoft.com/office/drawing/2014/main" id="{032CBACE-CA56-410D-B250-4822FA1D3C56}"/>
              </a:ext>
            </a:extLst>
          </p:cNvPr>
          <p:cNvPicPr>
            <a:picLocks noChangeAspect="1"/>
          </p:cNvPicPr>
          <p:nvPr/>
        </p:nvPicPr>
        <p:blipFill>
          <a:blip r:embed="rId4"/>
          <a:stretch>
            <a:fillRect/>
          </a:stretch>
        </p:blipFill>
        <p:spPr>
          <a:xfrm>
            <a:off x="5229519" y="4942858"/>
            <a:ext cx="1360557" cy="1451747"/>
          </a:xfrm>
          <a:prstGeom prst="rect">
            <a:avLst/>
          </a:prstGeom>
        </p:spPr>
      </p:pic>
      <p:pic>
        <p:nvPicPr>
          <p:cNvPr id="10" name="図 9">
            <a:extLst>
              <a:ext uri="{FF2B5EF4-FFF2-40B4-BE49-F238E27FC236}">
                <a16:creationId xmlns="" xmlns:a16="http://schemas.microsoft.com/office/drawing/2014/main" id="{8A169F88-DA8C-4FB0-8085-82CD1B034A78}"/>
              </a:ext>
            </a:extLst>
          </p:cNvPr>
          <p:cNvPicPr>
            <a:picLocks noChangeAspect="1"/>
          </p:cNvPicPr>
          <p:nvPr/>
        </p:nvPicPr>
        <p:blipFill>
          <a:blip r:embed="rId5"/>
          <a:stretch>
            <a:fillRect/>
          </a:stretch>
        </p:blipFill>
        <p:spPr>
          <a:xfrm>
            <a:off x="7101292" y="4942858"/>
            <a:ext cx="1303454" cy="1436063"/>
          </a:xfrm>
          <a:prstGeom prst="rect">
            <a:avLst/>
          </a:prstGeom>
        </p:spPr>
      </p:pic>
      <p:sp>
        <p:nvSpPr>
          <p:cNvPr id="12" name="思考の吹き出し: 雲形 11">
            <a:extLst>
              <a:ext uri="{FF2B5EF4-FFF2-40B4-BE49-F238E27FC236}">
                <a16:creationId xmlns="" xmlns:a16="http://schemas.microsoft.com/office/drawing/2014/main" id="{CB0ABB92-33E5-4AD6-96B0-15D92F3FB934}"/>
              </a:ext>
            </a:extLst>
          </p:cNvPr>
          <p:cNvSpPr/>
          <p:nvPr/>
        </p:nvSpPr>
        <p:spPr>
          <a:xfrm>
            <a:off x="4290646" y="1352546"/>
            <a:ext cx="2672861" cy="3010575"/>
          </a:xfrm>
          <a:prstGeom prst="cloudCallout">
            <a:avLst>
              <a:gd name="adj1" fmla="val 9755"/>
              <a:gd name="adj2" fmla="val 70640"/>
            </a:avLst>
          </a:prstGeom>
          <a:solidFill>
            <a:schemeClr val="tx2">
              <a:lumMod val="20000"/>
              <a:lumOff val="80000"/>
            </a:schemeClr>
          </a:solidFill>
        </p:spPr>
        <p:style>
          <a:lnRef idx="2">
            <a:schemeClr val="accent2"/>
          </a:lnRef>
          <a:fillRef idx="1">
            <a:schemeClr val="lt1"/>
          </a:fillRef>
          <a:effectRef idx="0">
            <a:schemeClr val="accent2"/>
          </a:effectRef>
          <a:fontRef idx="minor">
            <a:schemeClr val="dk1"/>
          </a:fontRef>
        </p:style>
        <p:txBody>
          <a:bodyPr vert="eaVert" rtlCol="0" anchor="ctr"/>
          <a:lstStyle/>
          <a:p>
            <a:r>
              <a:rPr kumimoji="1" lang="ja-JP" altLang="en-US" sz="2800" dirty="0">
                <a:solidFill>
                  <a:schemeClr val="bg1"/>
                </a:solidFill>
                <a:latin typeface="HG丸ｺﾞｼｯｸM-PRO" panose="020F0600000000000000" pitchFamily="50" charset="-128"/>
                <a:ea typeface="HG丸ｺﾞｼｯｸM-PRO" panose="020F0600000000000000" pitchFamily="50" charset="-128"/>
              </a:rPr>
              <a:t>メイソン先生、国楽をつくりましょう</a:t>
            </a:r>
          </a:p>
        </p:txBody>
      </p:sp>
      <p:sp>
        <p:nvSpPr>
          <p:cNvPr id="14" name="思考の吹き出し: 雲形 13">
            <a:extLst>
              <a:ext uri="{FF2B5EF4-FFF2-40B4-BE49-F238E27FC236}">
                <a16:creationId xmlns="" xmlns:a16="http://schemas.microsoft.com/office/drawing/2014/main" id="{91A35934-EE58-4745-8EEB-9679B1CA66EA}"/>
              </a:ext>
            </a:extLst>
          </p:cNvPr>
          <p:cNvSpPr/>
          <p:nvPr/>
        </p:nvSpPr>
        <p:spPr>
          <a:xfrm>
            <a:off x="6656530" y="1613344"/>
            <a:ext cx="2290521" cy="3006045"/>
          </a:xfrm>
          <a:prstGeom prst="cloudCallout">
            <a:avLst>
              <a:gd name="adj1" fmla="val -1708"/>
              <a:gd name="adj2" fmla="val 61948"/>
            </a:avLst>
          </a:prstGeom>
          <a:ln>
            <a:solidFill>
              <a:schemeClr val="tx2">
                <a:lumMod val="20000"/>
                <a:lumOff val="80000"/>
              </a:schemeClr>
            </a:solidFill>
          </a:ln>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smtClean="0">
                <a:latin typeface="HG丸ｺﾞｼｯｸM-PRO" panose="020F0600000000000000" pitchFamily="50" charset="-128"/>
                <a:ea typeface="HG丸ｺﾞｼｯｸM-PRO" panose="020F0600000000000000" pitchFamily="50" charset="-128"/>
              </a:rPr>
              <a:t>伊沢君、君</a:t>
            </a:r>
            <a:r>
              <a:rPr kumimoji="1" lang="ja-JP" altLang="en-US" sz="2800" dirty="0">
                <a:latin typeface="HG丸ｺﾞｼｯｸM-PRO" panose="020F0600000000000000" pitchFamily="50" charset="-128"/>
                <a:ea typeface="HG丸ｺﾞｼｯｸM-PRO" panose="020F0600000000000000" pitchFamily="50" charset="-128"/>
              </a:rPr>
              <a:t>は歌詞を、我が輩は曲だ</a:t>
            </a:r>
          </a:p>
        </p:txBody>
      </p:sp>
      <p:pic>
        <p:nvPicPr>
          <p:cNvPr id="6" name="図 5">
            <a:extLst>
              <a:ext uri="{FF2B5EF4-FFF2-40B4-BE49-F238E27FC236}">
                <a16:creationId xmlns="" xmlns:a16="http://schemas.microsoft.com/office/drawing/2014/main" id="{4E1AB5CF-0FF7-41EF-A670-6542F9B218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88" y="3512268"/>
            <a:ext cx="4241616" cy="29452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51702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7"/>
                                        </p:tgtEl>
                                      </p:cBhvr>
                                    </p:animEffect>
                                  </p:childTnLst>
                                </p:cTn>
                              </p:par>
                              <p:par>
                                <p:cTn id="30" presetID="26"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80">
                                          <p:stCondLst>
                                            <p:cond delay="0"/>
                                          </p:stCondLst>
                                        </p:cTn>
                                        <p:tgtEl>
                                          <p:spTgt spid="10"/>
                                        </p:tgtEl>
                                      </p:cBhvr>
                                    </p:animEffect>
                                    <p:anim calcmode="lin" valueType="num">
                                      <p:cBhvr>
                                        <p:cTn id="3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8" dur="26">
                                          <p:stCondLst>
                                            <p:cond delay="650"/>
                                          </p:stCondLst>
                                        </p:cTn>
                                        <p:tgtEl>
                                          <p:spTgt spid="10"/>
                                        </p:tgtEl>
                                      </p:cBhvr>
                                      <p:to x="100000" y="60000"/>
                                    </p:animScale>
                                    <p:animScale>
                                      <p:cBhvr>
                                        <p:cTn id="39" dur="166" decel="50000">
                                          <p:stCondLst>
                                            <p:cond delay="676"/>
                                          </p:stCondLst>
                                        </p:cTn>
                                        <p:tgtEl>
                                          <p:spTgt spid="10"/>
                                        </p:tgtEl>
                                      </p:cBhvr>
                                      <p:to x="100000" y="100000"/>
                                    </p:animScale>
                                    <p:animScale>
                                      <p:cBhvr>
                                        <p:cTn id="40" dur="26">
                                          <p:stCondLst>
                                            <p:cond delay="1312"/>
                                          </p:stCondLst>
                                        </p:cTn>
                                        <p:tgtEl>
                                          <p:spTgt spid="10"/>
                                        </p:tgtEl>
                                      </p:cBhvr>
                                      <p:to x="100000" y="80000"/>
                                    </p:animScale>
                                    <p:animScale>
                                      <p:cBhvr>
                                        <p:cTn id="41" dur="166" decel="50000">
                                          <p:stCondLst>
                                            <p:cond delay="1338"/>
                                          </p:stCondLst>
                                        </p:cTn>
                                        <p:tgtEl>
                                          <p:spTgt spid="10"/>
                                        </p:tgtEl>
                                      </p:cBhvr>
                                      <p:to x="100000" y="100000"/>
                                    </p:animScale>
                                    <p:animScale>
                                      <p:cBhvr>
                                        <p:cTn id="42" dur="26">
                                          <p:stCondLst>
                                            <p:cond delay="1642"/>
                                          </p:stCondLst>
                                        </p:cTn>
                                        <p:tgtEl>
                                          <p:spTgt spid="10"/>
                                        </p:tgtEl>
                                      </p:cBhvr>
                                      <p:to x="100000" y="90000"/>
                                    </p:animScale>
                                    <p:animScale>
                                      <p:cBhvr>
                                        <p:cTn id="43" dur="166" decel="50000">
                                          <p:stCondLst>
                                            <p:cond delay="1668"/>
                                          </p:stCondLst>
                                        </p:cTn>
                                        <p:tgtEl>
                                          <p:spTgt spid="10"/>
                                        </p:tgtEl>
                                      </p:cBhvr>
                                      <p:to x="100000" y="100000"/>
                                    </p:animScale>
                                    <p:animScale>
                                      <p:cBhvr>
                                        <p:cTn id="44" dur="26">
                                          <p:stCondLst>
                                            <p:cond delay="1808"/>
                                          </p:stCondLst>
                                        </p:cTn>
                                        <p:tgtEl>
                                          <p:spTgt spid="10"/>
                                        </p:tgtEl>
                                      </p:cBhvr>
                                      <p:to x="100000" y="95000"/>
                                    </p:animScale>
                                    <p:animScale>
                                      <p:cBhvr>
                                        <p:cTn id="45" dur="166" decel="50000">
                                          <p:stCondLst>
                                            <p:cond delay="1834"/>
                                          </p:stCondLst>
                                        </p:cTn>
                                        <p:tgtEl>
                                          <p:spTgt spid="10"/>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down)">
                                      <p:cBhvr>
                                        <p:cTn id="60" dur="580">
                                          <p:stCondLst>
                                            <p:cond delay="0"/>
                                          </p:stCondLst>
                                        </p:cTn>
                                        <p:tgtEl>
                                          <p:spTgt spid="6"/>
                                        </p:tgtEl>
                                      </p:cBhvr>
                                    </p:animEffect>
                                    <p:anim calcmode="lin" valueType="num">
                                      <p:cBhvr>
                                        <p:cTn id="6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6" dur="26">
                                          <p:stCondLst>
                                            <p:cond delay="650"/>
                                          </p:stCondLst>
                                        </p:cTn>
                                        <p:tgtEl>
                                          <p:spTgt spid="6"/>
                                        </p:tgtEl>
                                      </p:cBhvr>
                                      <p:to x="100000" y="60000"/>
                                    </p:animScale>
                                    <p:animScale>
                                      <p:cBhvr>
                                        <p:cTn id="67" dur="166" decel="50000">
                                          <p:stCondLst>
                                            <p:cond delay="676"/>
                                          </p:stCondLst>
                                        </p:cTn>
                                        <p:tgtEl>
                                          <p:spTgt spid="6"/>
                                        </p:tgtEl>
                                      </p:cBhvr>
                                      <p:to x="100000" y="100000"/>
                                    </p:animScale>
                                    <p:animScale>
                                      <p:cBhvr>
                                        <p:cTn id="68" dur="26">
                                          <p:stCondLst>
                                            <p:cond delay="1312"/>
                                          </p:stCondLst>
                                        </p:cTn>
                                        <p:tgtEl>
                                          <p:spTgt spid="6"/>
                                        </p:tgtEl>
                                      </p:cBhvr>
                                      <p:to x="100000" y="80000"/>
                                    </p:animScale>
                                    <p:animScale>
                                      <p:cBhvr>
                                        <p:cTn id="69" dur="166" decel="50000">
                                          <p:stCondLst>
                                            <p:cond delay="1338"/>
                                          </p:stCondLst>
                                        </p:cTn>
                                        <p:tgtEl>
                                          <p:spTgt spid="6"/>
                                        </p:tgtEl>
                                      </p:cBhvr>
                                      <p:to x="100000" y="100000"/>
                                    </p:animScale>
                                    <p:animScale>
                                      <p:cBhvr>
                                        <p:cTn id="70" dur="26">
                                          <p:stCondLst>
                                            <p:cond delay="1642"/>
                                          </p:stCondLst>
                                        </p:cTn>
                                        <p:tgtEl>
                                          <p:spTgt spid="6"/>
                                        </p:tgtEl>
                                      </p:cBhvr>
                                      <p:to x="100000" y="90000"/>
                                    </p:animScale>
                                    <p:animScale>
                                      <p:cBhvr>
                                        <p:cTn id="71" dur="166" decel="50000">
                                          <p:stCondLst>
                                            <p:cond delay="1668"/>
                                          </p:stCondLst>
                                        </p:cTn>
                                        <p:tgtEl>
                                          <p:spTgt spid="6"/>
                                        </p:tgtEl>
                                      </p:cBhvr>
                                      <p:to x="100000" y="100000"/>
                                    </p:animScale>
                                    <p:animScale>
                                      <p:cBhvr>
                                        <p:cTn id="72" dur="26">
                                          <p:stCondLst>
                                            <p:cond delay="1808"/>
                                          </p:stCondLst>
                                        </p:cTn>
                                        <p:tgtEl>
                                          <p:spTgt spid="6"/>
                                        </p:tgtEl>
                                      </p:cBhvr>
                                      <p:to x="100000" y="95000"/>
                                    </p:animScale>
                                    <p:animScale>
                                      <p:cBhvr>
                                        <p:cTn id="73"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2"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p:txBody>
          <a:bodyPr/>
          <a:lstStyle/>
          <a:p>
            <a:r>
              <a:rPr lang="ja-JP" altLang="en-US" sz="4000" dirty="0">
                <a:solidFill>
                  <a:schemeClr val="bg2">
                    <a:lumMod val="50000"/>
                  </a:schemeClr>
                </a:solidFill>
                <a:latin typeface="HG丸ｺﾞｼｯｸM-PRO" panose="020F0600000000000000" pitchFamily="50" charset="-128"/>
                <a:ea typeface="HG丸ｺﾞｼｯｸM-PRO" panose="020F0600000000000000" pitchFamily="50" charset="-128"/>
              </a:rPr>
              <a:t>第二十　蛍</a:t>
            </a:r>
            <a:endParaRPr kumimoji="1" lang="ja-JP" altLang="en-US" dirty="0"/>
          </a:p>
        </p:txBody>
      </p:sp>
      <p:sp>
        <p:nvSpPr>
          <p:cNvPr id="3" name="縦書きテキスト プレースホルダー 2"/>
          <p:cNvSpPr>
            <a:spLocks noGrp="1"/>
          </p:cNvSpPr>
          <p:nvPr>
            <p:ph type="body" orient="vert" idx="1"/>
          </p:nvPr>
        </p:nvSpPr>
        <p:spPr>
          <a:xfrm>
            <a:off x="1991544" y="692696"/>
            <a:ext cx="6248400" cy="6165304"/>
          </a:xfrm>
        </p:spPr>
        <p:txBody>
          <a:bodyPr>
            <a:normAutofit fontScale="92500" lnSpcReduction="20000"/>
          </a:bodyPr>
          <a:lstStyle/>
          <a:p>
            <a:pPr marL="109728" indent="0">
              <a:buNone/>
            </a:pPr>
            <a:r>
              <a:rPr lang="ja-JP" altLang="en-US" dirty="0">
                <a:solidFill>
                  <a:schemeClr val="accent1">
                    <a:lumMod val="50000"/>
                  </a:schemeClr>
                </a:solidFill>
              </a:rPr>
              <a:t>　</a:t>
            </a: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一　ほたるのひかり　</a:t>
            </a:r>
            <a:r>
              <a:rPr lang="ja-JP" altLang="en-US" b="1" dirty="0" err="1">
                <a:solidFill>
                  <a:schemeClr val="accent1">
                    <a:lumMod val="50000"/>
                  </a:schemeClr>
                </a:solidFill>
                <a:latin typeface="HG教科書体" panose="02020609000000000000" pitchFamily="17" charset="-128"/>
                <a:ea typeface="HG教科書体" panose="02020609000000000000" pitchFamily="17" charset="-128"/>
              </a:rPr>
              <a:t>ま</a:t>
            </a: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どのゆき</a:t>
            </a:r>
          </a:p>
          <a:p>
            <a:pPr marL="109728" indent="0">
              <a:buNone/>
            </a:pP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　　　書よむつき日　かさねつつ</a:t>
            </a:r>
          </a:p>
          <a:p>
            <a:pPr marL="109728" indent="0">
              <a:buNone/>
            </a:pP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　　　いつしか年も　すぎのとを </a:t>
            </a:r>
          </a:p>
          <a:p>
            <a:pPr marL="109728" indent="0">
              <a:buNone/>
            </a:pP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　　　あけて</a:t>
            </a:r>
            <a:r>
              <a:rPr lang="ja-JP" altLang="en-US" b="1" dirty="0" err="1">
                <a:solidFill>
                  <a:schemeClr val="accent1">
                    <a:lumMod val="50000"/>
                  </a:schemeClr>
                </a:solidFill>
                <a:latin typeface="HG教科書体" panose="02020609000000000000" pitchFamily="17" charset="-128"/>
                <a:ea typeface="HG教科書体" panose="02020609000000000000" pitchFamily="17" charset="-128"/>
              </a:rPr>
              <a:t>ぞ</a:t>
            </a: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けさは　わかれゆく</a:t>
            </a:r>
          </a:p>
          <a:p>
            <a:pPr marL="109728" indent="0">
              <a:buNone/>
            </a:pP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　二　とまるもゆくも　かぎりとて</a:t>
            </a:r>
          </a:p>
          <a:p>
            <a:pPr marL="109728" indent="0">
              <a:buNone/>
            </a:pP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　　　かたみにおも</a:t>
            </a:r>
            <a:r>
              <a:rPr lang="ja-JP" altLang="en-US" b="1" dirty="0" err="1">
                <a:solidFill>
                  <a:schemeClr val="accent1">
                    <a:lumMod val="50000"/>
                  </a:schemeClr>
                </a:solidFill>
                <a:latin typeface="HG教科書体" panose="02020609000000000000" pitchFamily="17" charset="-128"/>
                <a:ea typeface="HG教科書体" panose="02020609000000000000" pitchFamily="17" charset="-128"/>
              </a:rPr>
              <a:t>ふ</a:t>
            </a: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　ちよろづの</a:t>
            </a:r>
          </a:p>
          <a:p>
            <a:pPr marL="109728" indent="0">
              <a:buNone/>
            </a:pP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　　　</a:t>
            </a:r>
            <a:r>
              <a:rPr lang="ja-JP" altLang="en-US" b="1" dirty="0" err="1">
                <a:solidFill>
                  <a:schemeClr val="accent1">
                    <a:lumMod val="50000"/>
                  </a:schemeClr>
                </a:solidFill>
                <a:latin typeface="HG教科書体" panose="02020609000000000000" pitchFamily="17" charset="-128"/>
                <a:ea typeface="HG教科書体" panose="02020609000000000000" pitchFamily="17" charset="-128"/>
              </a:rPr>
              <a:t>こゝろの</a:t>
            </a: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はしを　ひとことに</a:t>
            </a:r>
          </a:p>
          <a:p>
            <a:pPr marL="109728" indent="0">
              <a:buNone/>
            </a:pP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　　　</a:t>
            </a:r>
            <a:r>
              <a:rPr lang="ja-JP" altLang="en-US" b="1" dirty="0" err="1">
                <a:solidFill>
                  <a:schemeClr val="accent1">
                    <a:lumMod val="50000"/>
                  </a:schemeClr>
                </a:solidFill>
                <a:latin typeface="HG教科書体" panose="02020609000000000000" pitchFamily="17" charset="-128"/>
                <a:ea typeface="HG教科書体" panose="02020609000000000000" pitchFamily="17" charset="-128"/>
              </a:rPr>
              <a:t>さ</a:t>
            </a: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きくとばかり　うたふなり</a:t>
            </a:r>
          </a:p>
          <a:p>
            <a:pPr marL="109728" indent="0">
              <a:buNone/>
            </a:pP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　三　つくしのきはみ　みちのおく</a:t>
            </a:r>
          </a:p>
          <a:p>
            <a:pPr marL="109728" indent="0">
              <a:buNone/>
            </a:pP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　　　</a:t>
            </a:r>
            <a:r>
              <a:rPr lang="ja-JP" altLang="en-US" b="1" dirty="0" err="1">
                <a:solidFill>
                  <a:schemeClr val="accent1">
                    <a:lumMod val="50000"/>
                  </a:schemeClr>
                </a:solidFill>
                <a:latin typeface="HG教科書体" panose="02020609000000000000" pitchFamily="17" charset="-128"/>
                <a:ea typeface="HG教科書体" panose="02020609000000000000" pitchFamily="17" charset="-128"/>
              </a:rPr>
              <a:t>わかるゝ</a:t>
            </a: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みちは　</a:t>
            </a:r>
            <a:r>
              <a:rPr lang="ja-JP" altLang="en-US" b="1" dirty="0" err="1">
                <a:solidFill>
                  <a:schemeClr val="accent1">
                    <a:lumMod val="50000"/>
                  </a:schemeClr>
                </a:solidFill>
                <a:latin typeface="HG教科書体" panose="02020609000000000000" pitchFamily="17" charset="-128"/>
                <a:ea typeface="HG教科書体" panose="02020609000000000000" pitchFamily="17" charset="-128"/>
              </a:rPr>
              <a:t>か</a:t>
            </a: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はるとも</a:t>
            </a:r>
          </a:p>
          <a:p>
            <a:pPr marL="109728" indent="0">
              <a:buNone/>
            </a:pP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　　　かはら</a:t>
            </a:r>
            <a:r>
              <a:rPr lang="ja-JP" altLang="en-US" b="1" dirty="0" err="1">
                <a:solidFill>
                  <a:schemeClr val="accent1">
                    <a:lumMod val="50000"/>
                  </a:schemeClr>
                </a:solidFill>
                <a:latin typeface="HG教科書体" panose="02020609000000000000" pitchFamily="17" charset="-128"/>
                <a:ea typeface="HG教科書体" panose="02020609000000000000" pitchFamily="17" charset="-128"/>
              </a:rPr>
              <a:t>ぬこゝろ</a:t>
            </a: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　ゆきか</a:t>
            </a:r>
            <a:r>
              <a:rPr lang="ja-JP" altLang="en-US" b="1" dirty="0" err="1">
                <a:solidFill>
                  <a:schemeClr val="accent1">
                    <a:lumMod val="50000"/>
                  </a:schemeClr>
                </a:solidFill>
                <a:latin typeface="HG教科書体" panose="02020609000000000000" pitchFamily="17" charset="-128"/>
                <a:ea typeface="HG教科書体" panose="02020609000000000000" pitchFamily="17" charset="-128"/>
              </a:rPr>
              <a:t>よひ　　</a:t>
            </a: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　</a:t>
            </a:r>
          </a:p>
          <a:p>
            <a:pPr marL="109728" indent="0">
              <a:buNone/>
            </a:pP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　　　ひとつにつくせ　くにのため</a:t>
            </a:r>
          </a:p>
          <a:p>
            <a:pPr marL="109728" indent="0">
              <a:buNone/>
            </a:pP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　四　千島のおくも　おきなは</a:t>
            </a:r>
            <a:r>
              <a:rPr lang="ja-JP" altLang="en-US" b="1" dirty="0" err="1">
                <a:solidFill>
                  <a:schemeClr val="accent1">
                    <a:lumMod val="50000"/>
                  </a:schemeClr>
                </a:solidFill>
                <a:latin typeface="HG教科書体" panose="02020609000000000000" pitchFamily="17" charset="-128"/>
                <a:ea typeface="HG教科書体" panose="02020609000000000000" pitchFamily="17" charset="-128"/>
              </a:rPr>
              <a:t>も</a:t>
            </a:r>
            <a:endParaRPr lang="ja-JP" altLang="en-US" b="1" dirty="0">
              <a:solidFill>
                <a:schemeClr val="accent1">
                  <a:lumMod val="50000"/>
                </a:schemeClr>
              </a:solidFill>
              <a:latin typeface="HG教科書体" panose="02020609000000000000" pitchFamily="17" charset="-128"/>
              <a:ea typeface="HG教科書体" panose="02020609000000000000" pitchFamily="17" charset="-128"/>
            </a:endParaRPr>
          </a:p>
          <a:p>
            <a:pPr marL="109728" indent="0">
              <a:buNone/>
            </a:pP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　　　やしまのうちの　まもりなり</a:t>
            </a:r>
          </a:p>
          <a:p>
            <a:pPr marL="109728" indent="0">
              <a:buNone/>
            </a:pP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　　　いたらんくにに　</a:t>
            </a:r>
            <a:r>
              <a:rPr lang="ja-JP" altLang="en-US" b="1" dirty="0" err="1">
                <a:solidFill>
                  <a:schemeClr val="accent1">
                    <a:lumMod val="50000"/>
                  </a:schemeClr>
                </a:solidFill>
                <a:latin typeface="HG教科書体" panose="02020609000000000000" pitchFamily="17" charset="-128"/>
                <a:ea typeface="HG教科書体" panose="02020609000000000000" pitchFamily="17" charset="-128"/>
              </a:rPr>
              <a:t>いさを</a:t>
            </a: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しく　</a:t>
            </a:r>
          </a:p>
          <a:p>
            <a:pPr marL="109728" indent="0">
              <a:buNone/>
            </a:pP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　　　つとめ</a:t>
            </a:r>
            <a:r>
              <a:rPr lang="ja-JP" altLang="en-US" b="1" dirty="0" err="1">
                <a:solidFill>
                  <a:schemeClr val="accent1">
                    <a:lumMod val="50000"/>
                  </a:schemeClr>
                </a:solidFill>
                <a:latin typeface="HG教科書体" panose="02020609000000000000" pitchFamily="17" charset="-128"/>
                <a:ea typeface="HG教科書体" panose="02020609000000000000" pitchFamily="17" charset="-128"/>
              </a:rPr>
              <a:t>よ</a:t>
            </a:r>
            <a:r>
              <a:rPr lang="ja-JP" altLang="en-US" b="1" dirty="0">
                <a:solidFill>
                  <a:schemeClr val="accent1">
                    <a:lumMod val="50000"/>
                  </a:schemeClr>
                </a:solidFill>
                <a:latin typeface="HG教科書体" panose="02020609000000000000" pitchFamily="17" charset="-128"/>
                <a:ea typeface="HG教科書体" panose="02020609000000000000" pitchFamily="17" charset="-128"/>
              </a:rPr>
              <a:t>わがせ　つつがなく</a:t>
            </a:r>
          </a:p>
          <a:p>
            <a:endParaRPr kumimoji="1" lang="ja-JP" altLang="en-US" dirty="0"/>
          </a:p>
        </p:txBody>
      </p:sp>
      <p:pic>
        <p:nvPicPr>
          <p:cNvPr id="4" name="図 3">
            <a:extLst>
              <a:ext uri="{FF2B5EF4-FFF2-40B4-BE49-F238E27FC236}">
                <a16:creationId xmlns="" xmlns:a16="http://schemas.microsoft.com/office/drawing/2014/main" id="{0B81721D-ACF7-4672-8857-CC6727618E31}"/>
              </a:ext>
            </a:extLst>
          </p:cNvPr>
          <p:cNvPicPr>
            <a:picLocks noChangeAspect="1"/>
          </p:cNvPicPr>
          <p:nvPr/>
        </p:nvPicPr>
        <p:blipFill>
          <a:blip r:embed="rId2"/>
          <a:stretch>
            <a:fillRect/>
          </a:stretch>
        </p:blipFill>
        <p:spPr>
          <a:xfrm>
            <a:off x="9569146" y="4385238"/>
            <a:ext cx="1804776" cy="1745124"/>
          </a:xfrm>
          <a:prstGeom prst="rect">
            <a:avLst/>
          </a:prstGeom>
        </p:spPr>
      </p:pic>
      <p:sp>
        <p:nvSpPr>
          <p:cNvPr id="5" name="思考の吹き出し: 雲形 4">
            <a:extLst>
              <a:ext uri="{FF2B5EF4-FFF2-40B4-BE49-F238E27FC236}">
                <a16:creationId xmlns="" xmlns:a16="http://schemas.microsoft.com/office/drawing/2014/main" id="{EBBA103B-4445-4289-B004-8461B6CDB257}"/>
              </a:ext>
            </a:extLst>
          </p:cNvPr>
          <p:cNvSpPr/>
          <p:nvPr/>
        </p:nvSpPr>
        <p:spPr>
          <a:xfrm>
            <a:off x="10155879" y="2800633"/>
            <a:ext cx="1804776" cy="1745124"/>
          </a:xfrm>
          <a:prstGeom prst="cloudCallout">
            <a:avLst>
              <a:gd name="adj1" fmla="val -25900"/>
              <a:gd name="adj2" fmla="val 63548"/>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vert="eaVert" rtlCol="0" anchor="ctr"/>
          <a:lstStyle/>
          <a:p>
            <a:r>
              <a:rPr kumimoji="1" lang="ja-JP" altLang="en-US" sz="2000" dirty="0"/>
              <a:t>あれ？</a:t>
            </a:r>
          </a:p>
          <a:p>
            <a:r>
              <a:rPr kumimoji="1" lang="ja-JP" altLang="en-US" sz="2000" dirty="0"/>
              <a:t>四番まである</a:t>
            </a:r>
          </a:p>
        </p:txBody>
      </p:sp>
    </p:spTree>
    <p:extLst>
      <p:ext uri="{BB962C8B-B14F-4D97-AF65-F5344CB8AC3E}">
        <p14:creationId xmlns:p14="http://schemas.microsoft.com/office/powerpoint/2010/main" val="428782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p:txBody>
          <a:bodyPr/>
          <a:lstStyle/>
          <a:p>
            <a:r>
              <a:rPr lang="ja-JP" altLang="en-US" sz="4000" dirty="0">
                <a:solidFill>
                  <a:schemeClr val="accent1">
                    <a:lumMod val="50000"/>
                  </a:schemeClr>
                </a:solidFill>
                <a:latin typeface="HG丸ｺﾞｼｯｸM-PRO" panose="020F0600000000000000" pitchFamily="50" charset="-128"/>
                <a:ea typeface="HG丸ｺﾞｼｯｸM-PRO" panose="020F0600000000000000" pitchFamily="50" charset="-128"/>
              </a:rPr>
              <a:t>第二十　蛍</a:t>
            </a:r>
            <a:endParaRPr kumimoji="1" lang="ja-JP" altLang="en-US" dirty="0">
              <a:solidFill>
                <a:schemeClr val="accent1">
                  <a:lumMod val="50000"/>
                </a:schemeClr>
              </a:solidFill>
            </a:endParaRPr>
          </a:p>
        </p:txBody>
      </p:sp>
      <p:sp>
        <p:nvSpPr>
          <p:cNvPr id="3" name="縦書きテキスト プレースホルダー 2"/>
          <p:cNvSpPr>
            <a:spLocks noGrp="1"/>
          </p:cNvSpPr>
          <p:nvPr>
            <p:ph type="body" orient="vert" idx="1"/>
          </p:nvPr>
        </p:nvSpPr>
        <p:spPr>
          <a:xfrm>
            <a:off x="1991544" y="692696"/>
            <a:ext cx="6248400" cy="6165304"/>
          </a:xfrm>
        </p:spPr>
        <p:txBody>
          <a:bodyPr>
            <a:normAutofit fontScale="92500" lnSpcReduction="20000"/>
          </a:bodyPr>
          <a:lstStyle/>
          <a:p>
            <a:pPr marL="109728" indent="0">
              <a:buNone/>
            </a:pPr>
            <a:r>
              <a:rPr lang="ja-JP" altLang="en-US" dirty="0"/>
              <a:t>　</a:t>
            </a:r>
            <a:r>
              <a:rPr lang="ja-JP" altLang="en-US" b="1" dirty="0">
                <a:latin typeface="HG教科書体" panose="02020609000000000000" pitchFamily="17" charset="-128"/>
                <a:ea typeface="HG教科書体" panose="02020609000000000000" pitchFamily="17" charset="-128"/>
              </a:rPr>
              <a:t>一　ほたるのひかり　</a:t>
            </a:r>
            <a:r>
              <a:rPr lang="ja-JP" altLang="en-US" b="1" dirty="0" err="1">
                <a:latin typeface="HG教科書体" panose="02020609000000000000" pitchFamily="17" charset="-128"/>
                <a:ea typeface="HG教科書体" panose="02020609000000000000" pitchFamily="17" charset="-128"/>
              </a:rPr>
              <a:t>ま</a:t>
            </a:r>
            <a:r>
              <a:rPr lang="ja-JP" altLang="en-US" b="1" dirty="0">
                <a:latin typeface="HG教科書体" panose="02020609000000000000" pitchFamily="17" charset="-128"/>
                <a:ea typeface="HG教科書体" panose="02020609000000000000" pitchFamily="17" charset="-128"/>
              </a:rPr>
              <a:t>どのゆき</a:t>
            </a:r>
          </a:p>
          <a:p>
            <a:pPr marL="109728" indent="0">
              <a:buNone/>
            </a:pPr>
            <a:r>
              <a:rPr lang="ja-JP" altLang="en-US" b="1" dirty="0">
                <a:latin typeface="HG教科書体" panose="02020609000000000000" pitchFamily="17" charset="-128"/>
                <a:ea typeface="HG教科書体" panose="02020609000000000000" pitchFamily="17" charset="-128"/>
              </a:rPr>
              <a:t>　　　書よむつき日　かさねつつ</a:t>
            </a:r>
          </a:p>
          <a:p>
            <a:pPr marL="109728" indent="0">
              <a:buNone/>
            </a:pPr>
            <a:r>
              <a:rPr lang="ja-JP" altLang="en-US" b="1" dirty="0">
                <a:latin typeface="HG教科書体" panose="02020609000000000000" pitchFamily="17" charset="-128"/>
                <a:ea typeface="HG教科書体" panose="02020609000000000000" pitchFamily="17" charset="-128"/>
              </a:rPr>
              <a:t>　　　いつしか年も　すぎのとを </a:t>
            </a:r>
          </a:p>
          <a:p>
            <a:pPr marL="109728" indent="0">
              <a:buNone/>
            </a:pPr>
            <a:r>
              <a:rPr lang="ja-JP" altLang="en-US" b="1" dirty="0">
                <a:latin typeface="HG教科書体" panose="02020609000000000000" pitchFamily="17" charset="-128"/>
                <a:ea typeface="HG教科書体" panose="02020609000000000000" pitchFamily="17" charset="-128"/>
              </a:rPr>
              <a:t>　　　あけて</a:t>
            </a:r>
            <a:r>
              <a:rPr lang="ja-JP" altLang="en-US" b="1" dirty="0" err="1">
                <a:latin typeface="HG教科書体" panose="02020609000000000000" pitchFamily="17" charset="-128"/>
                <a:ea typeface="HG教科書体" panose="02020609000000000000" pitchFamily="17" charset="-128"/>
              </a:rPr>
              <a:t>ぞ</a:t>
            </a:r>
            <a:r>
              <a:rPr lang="ja-JP" altLang="en-US" b="1" dirty="0">
                <a:latin typeface="HG教科書体" panose="02020609000000000000" pitchFamily="17" charset="-128"/>
                <a:ea typeface="HG教科書体" panose="02020609000000000000" pitchFamily="17" charset="-128"/>
              </a:rPr>
              <a:t>けさは　わかれゆく</a:t>
            </a:r>
          </a:p>
          <a:p>
            <a:pPr marL="109728" indent="0">
              <a:buNone/>
            </a:pPr>
            <a:r>
              <a:rPr lang="ja-JP" altLang="en-US" b="1" dirty="0">
                <a:latin typeface="HG教科書体" panose="02020609000000000000" pitchFamily="17" charset="-128"/>
                <a:ea typeface="HG教科書体" panose="02020609000000000000" pitchFamily="17" charset="-128"/>
              </a:rPr>
              <a:t>　二　とまるもゆくも　かぎりとて</a:t>
            </a:r>
          </a:p>
          <a:p>
            <a:pPr marL="109728" indent="0">
              <a:buNone/>
            </a:pPr>
            <a:r>
              <a:rPr lang="ja-JP" altLang="en-US" b="1" dirty="0">
                <a:latin typeface="HG教科書体" panose="02020609000000000000" pitchFamily="17" charset="-128"/>
                <a:ea typeface="HG教科書体" panose="02020609000000000000" pitchFamily="17" charset="-128"/>
              </a:rPr>
              <a:t>　　　かたみにおも</a:t>
            </a:r>
            <a:r>
              <a:rPr lang="ja-JP" altLang="en-US" b="1" dirty="0" err="1">
                <a:latin typeface="HG教科書体" panose="02020609000000000000" pitchFamily="17" charset="-128"/>
                <a:ea typeface="HG教科書体" panose="02020609000000000000" pitchFamily="17" charset="-128"/>
              </a:rPr>
              <a:t>ふ</a:t>
            </a:r>
            <a:r>
              <a:rPr lang="ja-JP" altLang="en-US" b="1" dirty="0">
                <a:latin typeface="HG教科書体" panose="02020609000000000000" pitchFamily="17" charset="-128"/>
                <a:ea typeface="HG教科書体" panose="02020609000000000000" pitchFamily="17" charset="-128"/>
              </a:rPr>
              <a:t>　ちよろづの</a:t>
            </a:r>
          </a:p>
          <a:p>
            <a:pPr marL="109728" indent="0">
              <a:buNone/>
            </a:pPr>
            <a:r>
              <a:rPr lang="ja-JP" altLang="en-US" b="1" dirty="0">
                <a:latin typeface="HG教科書体" panose="02020609000000000000" pitchFamily="17" charset="-128"/>
                <a:ea typeface="HG教科書体" panose="02020609000000000000" pitchFamily="17" charset="-128"/>
              </a:rPr>
              <a:t>　　　</a:t>
            </a:r>
            <a:r>
              <a:rPr lang="ja-JP" altLang="en-US" b="1" dirty="0" err="1">
                <a:latin typeface="HG教科書体" panose="02020609000000000000" pitchFamily="17" charset="-128"/>
                <a:ea typeface="HG教科書体" panose="02020609000000000000" pitchFamily="17" charset="-128"/>
              </a:rPr>
              <a:t>こゝろの</a:t>
            </a:r>
            <a:r>
              <a:rPr lang="ja-JP" altLang="en-US" b="1" dirty="0">
                <a:latin typeface="HG教科書体" panose="02020609000000000000" pitchFamily="17" charset="-128"/>
                <a:ea typeface="HG教科書体" panose="02020609000000000000" pitchFamily="17" charset="-128"/>
              </a:rPr>
              <a:t>はしを　ひとことに</a:t>
            </a:r>
          </a:p>
          <a:p>
            <a:pPr marL="109728" indent="0">
              <a:buNone/>
            </a:pPr>
            <a:r>
              <a:rPr lang="ja-JP" altLang="en-US" b="1" dirty="0">
                <a:latin typeface="HG教科書体" panose="02020609000000000000" pitchFamily="17" charset="-128"/>
                <a:ea typeface="HG教科書体" panose="02020609000000000000" pitchFamily="17" charset="-128"/>
              </a:rPr>
              <a:t>　　　</a:t>
            </a:r>
            <a:r>
              <a:rPr lang="ja-JP" altLang="en-US" b="1" dirty="0" err="1">
                <a:latin typeface="HG教科書体" panose="02020609000000000000" pitchFamily="17" charset="-128"/>
                <a:ea typeface="HG教科書体" panose="02020609000000000000" pitchFamily="17" charset="-128"/>
              </a:rPr>
              <a:t>さ</a:t>
            </a:r>
            <a:r>
              <a:rPr lang="ja-JP" altLang="en-US" b="1" dirty="0">
                <a:latin typeface="HG教科書体" panose="02020609000000000000" pitchFamily="17" charset="-128"/>
                <a:ea typeface="HG教科書体" panose="02020609000000000000" pitchFamily="17" charset="-128"/>
              </a:rPr>
              <a:t>きくとばかり　うたふなり</a:t>
            </a:r>
          </a:p>
          <a:p>
            <a:pPr marL="109728" indent="0">
              <a:buNone/>
            </a:pPr>
            <a:r>
              <a:rPr lang="ja-JP" altLang="en-US" b="1" dirty="0">
                <a:latin typeface="HG教科書体" panose="02020609000000000000" pitchFamily="17" charset="-128"/>
                <a:ea typeface="HG教科書体" panose="02020609000000000000" pitchFamily="17" charset="-128"/>
              </a:rPr>
              <a:t>　三　つくしのきはみ　みちのおく</a:t>
            </a:r>
          </a:p>
          <a:p>
            <a:pPr marL="109728" indent="0">
              <a:buNone/>
            </a:pPr>
            <a:r>
              <a:rPr lang="ja-JP" altLang="en-US" b="1" dirty="0">
                <a:latin typeface="HG教科書体" panose="02020609000000000000" pitchFamily="17" charset="-128"/>
                <a:ea typeface="HG教科書体" panose="02020609000000000000" pitchFamily="17" charset="-128"/>
              </a:rPr>
              <a:t>　　　</a:t>
            </a:r>
            <a:r>
              <a:rPr lang="ja-JP" altLang="en-US" b="1" dirty="0" err="1">
                <a:solidFill>
                  <a:srgbClr val="FF0000"/>
                </a:solidFill>
                <a:latin typeface="HG教科書体" panose="02020609000000000000" pitchFamily="17" charset="-128"/>
                <a:ea typeface="HG教科書体" panose="02020609000000000000" pitchFamily="17" charset="-128"/>
              </a:rPr>
              <a:t>わかるゝ</a:t>
            </a:r>
            <a:r>
              <a:rPr lang="ja-JP" altLang="en-US" b="1" dirty="0">
                <a:solidFill>
                  <a:srgbClr val="FF0000"/>
                </a:solidFill>
                <a:latin typeface="HG教科書体" panose="02020609000000000000" pitchFamily="17" charset="-128"/>
                <a:ea typeface="HG教科書体" panose="02020609000000000000" pitchFamily="17" charset="-128"/>
              </a:rPr>
              <a:t>みちは　</a:t>
            </a:r>
            <a:r>
              <a:rPr lang="ja-JP" altLang="en-US" b="1" dirty="0" err="1">
                <a:solidFill>
                  <a:srgbClr val="FF0000"/>
                </a:solidFill>
                <a:latin typeface="HG教科書体" panose="02020609000000000000" pitchFamily="17" charset="-128"/>
                <a:ea typeface="HG教科書体" panose="02020609000000000000" pitchFamily="17" charset="-128"/>
              </a:rPr>
              <a:t>か</a:t>
            </a:r>
            <a:r>
              <a:rPr lang="ja-JP" altLang="en-US" b="1" dirty="0">
                <a:solidFill>
                  <a:srgbClr val="FF0000"/>
                </a:solidFill>
                <a:latin typeface="HG教科書体" panose="02020609000000000000" pitchFamily="17" charset="-128"/>
                <a:ea typeface="HG教科書体" panose="02020609000000000000" pitchFamily="17" charset="-128"/>
              </a:rPr>
              <a:t>はるとも</a:t>
            </a:r>
          </a:p>
          <a:p>
            <a:pPr marL="109728" indent="0">
              <a:buNone/>
            </a:pPr>
            <a:r>
              <a:rPr lang="ja-JP" altLang="en-US" b="1" dirty="0">
                <a:latin typeface="HG教科書体" panose="02020609000000000000" pitchFamily="17" charset="-128"/>
                <a:ea typeface="HG教科書体" panose="02020609000000000000" pitchFamily="17" charset="-128"/>
              </a:rPr>
              <a:t>　　　</a:t>
            </a:r>
            <a:r>
              <a:rPr lang="ja-JP" altLang="en-US" b="1" dirty="0">
                <a:solidFill>
                  <a:srgbClr val="FF0000"/>
                </a:solidFill>
                <a:latin typeface="HG教科書体" panose="02020609000000000000" pitchFamily="17" charset="-128"/>
                <a:ea typeface="HG教科書体" panose="02020609000000000000" pitchFamily="17" charset="-128"/>
              </a:rPr>
              <a:t>かはら</a:t>
            </a:r>
            <a:r>
              <a:rPr lang="ja-JP" altLang="en-US" b="1" dirty="0" err="1">
                <a:solidFill>
                  <a:srgbClr val="FF0000"/>
                </a:solidFill>
                <a:latin typeface="HG教科書体" panose="02020609000000000000" pitchFamily="17" charset="-128"/>
                <a:ea typeface="HG教科書体" panose="02020609000000000000" pitchFamily="17" charset="-128"/>
              </a:rPr>
              <a:t>ぬこゝろ</a:t>
            </a:r>
            <a:r>
              <a:rPr lang="ja-JP" altLang="en-US" b="1" dirty="0">
                <a:solidFill>
                  <a:srgbClr val="FF0000"/>
                </a:solidFill>
                <a:latin typeface="HG教科書体" panose="02020609000000000000" pitchFamily="17" charset="-128"/>
                <a:ea typeface="HG教科書体" panose="02020609000000000000" pitchFamily="17" charset="-128"/>
              </a:rPr>
              <a:t>　ゆきか</a:t>
            </a:r>
            <a:r>
              <a:rPr lang="ja-JP" altLang="en-US" b="1" dirty="0" err="1">
                <a:solidFill>
                  <a:srgbClr val="FF0000"/>
                </a:solidFill>
                <a:latin typeface="HG教科書体" panose="02020609000000000000" pitchFamily="17" charset="-128"/>
                <a:ea typeface="HG教科書体" panose="02020609000000000000" pitchFamily="17" charset="-128"/>
              </a:rPr>
              <a:t>よひ</a:t>
            </a:r>
            <a:r>
              <a:rPr lang="ja-JP" altLang="en-US" b="1" dirty="0" err="1">
                <a:latin typeface="HG教科書体" panose="02020609000000000000" pitchFamily="17" charset="-128"/>
                <a:ea typeface="HG教科書体" panose="02020609000000000000" pitchFamily="17" charset="-128"/>
              </a:rPr>
              <a:t>　　</a:t>
            </a:r>
            <a:r>
              <a:rPr lang="ja-JP" altLang="en-US" b="1" dirty="0">
                <a:latin typeface="HG教科書体" panose="02020609000000000000" pitchFamily="17" charset="-128"/>
                <a:ea typeface="HG教科書体" panose="02020609000000000000" pitchFamily="17" charset="-128"/>
              </a:rPr>
              <a:t>　</a:t>
            </a:r>
          </a:p>
          <a:p>
            <a:pPr marL="109728" indent="0">
              <a:buNone/>
            </a:pPr>
            <a:r>
              <a:rPr lang="ja-JP" altLang="en-US" b="1" dirty="0">
                <a:latin typeface="HG教科書体" panose="02020609000000000000" pitchFamily="17" charset="-128"/>
                <a:ea typeface="HG教科書体" panose="02020609000000000000" pitchFamily="17" charset="-128"/>
              </a:rPr>
              <a:t>　　　ひとつにつくせ　くにのため</a:t>
            </a:r>
          </a:p>
          <a:p>
            <a:pPr marL="109728" indent="0">
              <a:buNone/>
            </a:pPr>
            <a:r>
              <a:rPr lang="ja-JP" altLang="en-US" b="1" dirty="0">
                <a:latin typeface="HG教科書体" panose="02020609000000000000" pitchFamily="17" charset="-128"/>
                <a:ea typeface="HG教科書体" panose="02020609000000000000" pitchFamily="17" charset="-128"/>
              </a:rPr>
              <a:t>　四　千島のおくも　おきなは</a:t>
            </a:r>
            <a:r>
              <a:rPr lang="ja-JP" altLang="en-US" b="1" dirty="0" err="1">
                <a:latin typeface="HG教科書体" panose="02020609000000000000" pitchFamily="17" charset="-128"/>
                <a:ea typeface="HG教科書体" panose="02020609000000000000" pitchFamily="17" charset="-128"/>
              </a:rPr>
              <a:t>も</a:t>
            </a:r>
            <a:endParaRPr lang="ja-JP" altLang="en-US" b="1" dirty="0">
              <a:latin typeface="HG教科書体" panose="02020609000000000000" pitchFamily="17" charset="-128"/>
              <a:ea typeface="HG教科書体" panose="02020609000000000000" pitchFamily="17" charset="-128"/>
            </a:endParaRPr>
          </a:p>
          <a:p>
            <a:pPr marL="109728" indent="0">
              <a:buNone/>
            </a:pPr>
            <a:r>
              <a:rPr lang="ja-JP" altLang="en-US" b="1" dirty="0">
                <a:latin typeface="HG教科書体" panose="02020609000000000000" pitchFamily="17" charset="-128"/>
                <a:ea typeface="HG教科書体" panose="02020609000000000000" pitchFamily="17" charset="-128"/>
              </a:rPr>
              <a:t>　　　やしまのうちの　まもりなり</a:t>
            </a:r>
          </a:p>
          <a:p>
            <a:pPr marL="109728" indent="0">
              <a:buNone/>
            </a:pPr>
            <a:r>
              <a:rPr lang="ja-JP" altLang="en-US" b="1" dirty="0">
                <a:latin typeface="HG教科書体" panose="02020609000000000000" pitchFamily="17" charset="-128"/>
                <a:ea typeface="HG教科書体" panose="02020609000000000000" pitchFamily="17" charset="-128"/>
              </a:rPr>
              <a:t>　　　いたらんくにに　</a:t>
            </a:r>
            <a:r>
              <a:rPr lang="ja-JP" altLang="en-US" b="1" dirty="0" err="1">
                <a:latin typeface="HG教科書体" panose="02020609000000000000" pitchFamily="17" charset="-128"/>
                <a:ea typeface="HG教科書体" panose="02020609000000000000" pitchFamily="17" charset="-128"/>
              </a:rPr>
              <a:t>いさを</a:t>
            </a:r>
            <a:r>
              <a:rPr lang="ja-JP" altLang="en-US" b="1" dirty="0">
                <a:latin typeface="HG教科書体" panose="02020609000000000000" pitchFamily="17" charset="-128"/>
                <a:ea typeface="HG教科書体" panose="02020609000000000000" pitchFamily="17" charset="-128"/>
              </a:rPr>
              <a:t>しく　</a:t>
            </a:r>
          </a:p>
          <a:p>
            <a:pPr marL="109728" indent="0">
              <a:buNone/>
            </a:pPr>
            <a:r>
              <a:rPr lang="ja-JP" altLang="en-US" b="1" dirty="0">
                <a:latin typeface="HG教科書体" panose="02020609000000000000" pitchFamily="17" charset="-128"/>
                <a:ea typeface="HG教科書体" panose="02020609000000000000" pitchFamily="17" charset="-128"/>
              </a:rPr>
              <a:t>　　　つとめ</a:t>
            </a:r>
            <a:r>
              <a:rPr lang="ja-JP" altLang="en-US" b="1" dirty="0" err="1">
                <a:latin typeface="HG教科書体" panose="02020609000000000000" pitchFamily="17" charset="-128"/>
                <a:ea typeface="HG教科書体" panose="02020609000000000000" pitchFamily="17" charset="-128"/>
              </a:rPr>
              <a:t>よ</a:t>
            </a:r>
            <a:r>
              <a:rPr lang="ja-JP" altLang="en-US" b="1" dirty="0">
                <a:latin typeface="HG教科書体" panose="02020609000000000000" pitchFamily="17" charset="-128"/>
                <a:ea typeface="HG教科書体" panose="02020609000000000000" pitchFamily="17" charset="-128"/>
              </a:rPr>
              <a:t>わがせ　つつがなく</a:t>
            </a:r>
          </a:p>
          <a:p>
            <a:endParaRPr kumimoji="1" lang="ja-JP" altLang="en-US" dirty="0"/>
          </a:p>
        </p:txBody>
      </p:sp>
      <p:sp>
        <p:nvSpPr>
          <p:cNvPr id="5" name="四角形吹き出し 4"/>
          <p:cNvSpPr/>
          <p:nvPr/>
        </p:nvSpPr>
        <p:spPr>
          <a:xfrm>
            <a:off x="6023992" y="836712"/>
            <a:ext cx="2376264" cy="1296144"/>
          </a:xfrm>
          <a:prstGeom prst="wedgeRectCallout">
            <a:avLst>
              <a:gd name="adj1" fmla="val -95926"/>
              <a:gd name="adj2" fmla="val 77152"/>
            </a:avLst>
          </a:prstGeom>
          <a:solidFill>
            <a:srgbClr val="FFFF00"/>
          </a:solidFill>
          <a:ln>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kumimoji="1" lang="ja-JP" altLang="en-US" sz="2400" dirty="0">
                <a:latin typeface="HGSｺﾞｼｯｸE" panose="020B0900000000000000" pitchFamily="50" charset="-128"/>
                <a:ea typeface="HGSｺﾞｼｯｸE" panose="020B0900000000000000" pitchFamily="50" charset="-128"/>
              </a:rPr>
              <a:t>男女の交情をうたっているのではないか</a:t>
            </a:r>
          </a:p>
        </p:txBody>
      </p:sp>
      <p:pic>
        <p:nvPicPr>
          <p:cNvPr id="6" name="図 5">
            <a:extLst>
              <a:ext uri="{FF2B5EF4-FFF2-40B4-BE49-F238E27FC236}">
                <a16:creationId xmlns="" xmlns:a16="http://schemas.microsoft.com/office/drawing/2014/main" id="{56E0A106-1D65-4792-B413-17AB3735D565}"/>
              </a:ext>
            </a:extLst>
          </p:cNvPr>
          <p:cNvPicPr>
            <a:picLocks noChangeAspect="1"/>
          </p:cNvPicPr>
          <p:nvPr/>
        </p:nvPicPr>
        <p:blipFill>
          <a:blip r:embed="rId2"/>
          <a:stretch>
            <a:fillRect/>
          </a:stretch>
        </p:blipFill>
        <p:spPr>
          <a:xfrm>
            <a:off x="9578340" y="4427076"/>
            <a:ext cx="1804776" cy="1745124"/>
          </a:xfrm>
          <a:prstGeom prst="rect">
            <a:avLst/>
          </a:prstGeom>
        </p:spPr>
      </p:pic>
      <p:sp>
        <p:nvSpPr>
          <p:cNvPr id="4" name="思考の吹き出し: 雲形 3">
            <a:extLst>
              <a:ext uri="{FF2B5EF4-FFF2-40B4-BE49-F238E27FC236}">
                <a16:creationId xmlns="" xmlns:a16="http://schemas.microsoft.com/office/drawing/2014/main" id="{CDB799C3-8B15-4CB9-A73F-DAD58E77F2D6}"/>
              </a:ext>
            </a:extLst>
          </p:cNvPr>
          <p:cNvSpPr/>
          <p:nvPr/>
        </p:nvSpPr>
        <p:spPr>
          <a:xfrm>
            <a:off x="10171932" y="2734056"/>
            <a:ext cx="1711272" cy="1848468"/>
          </a:xfrm>
          <a:prstGeom prst="cloudCallout">
            <a:avLst>
              <a:gd name="adj1" fmla="val -27245"/>
              <a:gd name="adj2" fmla="val 59037"/>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vert="eaVert" rtlCol="0" anchor="ctr"/>
          <a:lstStyle/>
          <a:p>
            <a:r>
              <a:rPr kumimoji="1" lang="ja-JP" altLang="en-US" sz="2000" dirty="0">
                <a:latin typeface="HG丸ｺﾞｼｯｸM-PRO" panose="020F0600000000000000" pitchFamily="50" charset="-128"/>
                <a:ea typeface="HG丸ｺﾞｼｯｸM-PRO" panose="020F0600000000000000" pitchFamily="50" charset="-128"/>
              </a:rPr>
              <a:t>歌詞にケチがついた</a:t>
            </a:r>
          </a:p>
        </p:txBody>
      </p:sp>
    </p:spTree>
    <p:extLst>
      <p:ext uri="{BB962C8B-B14F-4D97-AF65-F5344CB8AC3E}">
        <p14:creationId xmlns:p14="http://schemas.microsoft.com/office/powerpoint/2010/main" val="98001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p:txBody>
          <a:bodyPr/>
          <a:lstStyle/>
          <a:p>
            <a:r>
              <a:rPr lang="ja-JP" altLang="en-US" sz="4000" dirty="0">
                <a:solidFill>
                  <a:schemeClr val="accent1">
                    <a:lumMod val="50000"/>
                  </a:schemeClr>
                </a:solidFill>
              </a:rPr>
              <a:t>第二十　蛍</a:t>
            </a:r>
            <a:endParaRPr kumimoji="1" lang="ja-JP" altLang="en-US" dirty="0"/>
          </a:p>
        </p:txBody>
      </p:sp>
      <p:sp>
        <p:nvSpPr>
          <p:cNvPr id="3" name="縦書きテキスト プレースホルダー 2"/>
          <p:cNvSpPr>
            <a:spLocks noGrp="1"/>
          </p:cNvSpPr>
          <p:nvPr>
            <p:ph type="body" orient="vert" idx="1"/>
          </p:nvPr>
        </p:nvSpPr>
        <p:spPr>
          <a:xfrm>
            <a:off x="1991544" y="692696"/>
            <a:ext cx="6248400" cy="6165304"/>
          </a:xfrm>
        </p:spPr>
        <p:txBody>
          <a:bodyPr>
            <a:normAutofit fontScale="92500" lnSpcReduction="20000"/>
          </a:bodyPr>
          <a:lstStyle/>
          <a:p>
            <a:pPr marL="109728" indent="0">
              <a:buNone/>
            </a:pPr>
            <a:r>
              <a:rPr lang="ja-JP" altLang="en-US" dirty="0"/>
              <a:t>　</a:t>
            </a:r>
            <a:r>
              <a:rPr lang="ja-JP" altLang="en-US" b="1" dirty="0">
                <a:latin typeface="HG教科書体" panose="02020609000000000000" pitchFamily="17" charset="-128"/>
                <a:ea typeface="HG教科書体" panose="02020609000000000000" pitchFamily="17" charset="-128"/>
              </a:rPr>
              <a:t>一　ほたるのひかり　</a:t>
            </a:r>
            <a:r>
              <a:rPr lang="ja-JP" altLang="en-US" b="1" dirty="0" err="1">
                <a:latin typeface="HG教科書体" panose="02020609000000000000" pitchFamily="17" charset="-128"/>
                <a:ea typeface="HG教科書体" panose="02020609000000000000" pitchFamily="17" charset="-128"/>
              </a:rPr>
              <a:t>ま</a:t>
            </a:r>
            <a:r>
              <a:rPr lang="ja-JP" altLang="en-US" b="1" dirty="0">
                <a:latin typeface="HG教科書体" panose="02020609000000000000" pitchFamily="17" charset="-128"/>
                <a:ea typeface="HG教科書体" panose="02020609000000000000" pitchFamily="17" charset="-128"/>
              </a:rPr>
              <a:t>どのゆき</a:t>
            </a:r>
          </a:p>
          <a:p>
            <a:pPr marL="109728" indent="0">
              <a:buNone/>
            </a:pPr>
            <a:r>
              <a:rPr lang="ja-JP" altLang="en-US" b="1" dirty="0">
                <a:latin typeface="HG教科書体" panose="02020609000000000000" pitchFamily="17" charset="-128"/>
                <a:ea typeface="HG教科書体" panose="02020609000000000000" pitchFamily="17" charset="-128"/>
              </a:rPr>
              <a:t>　　　書よむつき日　かさねつつ</a:t>
            </a:r>
          </a:p>
          <a:p>
            <a:pPr marL="109728" indent="0">
              <a:buNone/>
            </a:pPr>
            <a:r>
              <a:rPr lang="ja-JP" altLang="en-US" b="1" dirty="0">
                <a:latin typeface="HG教科書体" panose="02020609000000000000" pitchFamily="17" charset="-128"/>
                <a:ea typeface="HG教科書体" panose="02020609000000000000" pitchFamily="17" charset="-128"/>
              </a:rPr>
              <a:t>　　　いつしか年も　すぎのとを </a:t>
            </a:r>
          </a:p>
          <a:p>
            <a:pPr marL="109728" indent="0">
              <a:buNone/>
            </a:pPr>
            <a:r>
              <a:rPr lang="ja-JP" altLang="en-US" b="1" dirty="0">
                <a:latin typeface="HG教科書体" panose="02020609000000000000" pitchFamily="17" charset="-128"/>
                <a:ea typeface="HG教科書体" panose="02020609000000000000" pitchFamily="17" charset="-128"/>
              </a:rPr>
              <a:t>　　　あけて</a:t>
            </a:r>
            <a:r>
              <a:rPr lang="ja-JP" altLang="en-US" b="1" dirty="0" err="1">
                <a:latin typeface="HG教科書体" panose="02020609000000000000" pitchFamily="17" charset="-128"/>
                <a:ea typeface="HG教科書体" panose="02020609000000000000" pitchFamily="17" charset="-128"/>
              </a:rPr>
              <a:t>ぞ</a:t>
            </a:r>
            <a:r>
              <a:rPr lang="ja-JP" altLang="en-US" b="1" dirty="0">
                <a:latin typeface="HG教科書体" panose="02020609000000000000" pitchFamily="17" charset="-128"/>
                <a:ea typeface="HG教科書体" panose="02020609000000000000" pitchFamily="17" charset="-128"/>
              </a:rPr>
              <a:t>けさは　わかれゆく</a:t>
            </a:r>
          </a:p>
          <a:p>
            <a:pPr marL="109728" indent="0">
              <a:buNone/>
            </a:pPr>
            <a:r>
              <a:rPr lang="ja-JP" altLang="en-US" b="1" dirty="0">
                <a:latin typeface="HG教科書体" panose="02020609000000000000" pitchFamily="17" charset="-128"/>
                <a:ea typeface="HG教科書体" panose="02020609000000000000" pitchFamily="17" charset="-128"/>
              </a:rPr>
              <a:t>　二　とまるもゆくも　かぎりとて</a:t>
            </a:r>
          </a:p>
          <a:p>
            <a:pPr marL="109728" indent="0">
              <a:buNone/>
            </a:pPr>
            <a:r>
              <a:rPr lang="ja-JP" altLang="en-US" b="1" dirty="0">
                <a:latin typeface="HG教科書体" panose="02020609000000000000" pitchFamily="17" charset="-128"/>
                <a:ea typeface="HG教科書体" panose="02020609000000000000" pitchFamily="17" charset="-128"/>
              </a:rPr>
              <a:t>　　　かたみにおも</a:t>
            </a:r>
            <a:r>
              <a:rPr lang="ja-JP" altLang="en-US" b="1" dirty="0" err="1">
                <a:latin typeface="HG教科書体" panose="02020609000000000000" pitchFamily="17" charset="-128"/>
                <a:ea typeface="HG教科書体" panose="02020609000000000000" pitchFamily="17" charset="-128"/>
              </a:rPr>
              <a:t>ふ</a:t>
            </a:r>
            <a:r>
              <a:rPr lang="ja-JP" altLang="en-US" b="1" dirty="0">
                <a:latin typeface="HG教科書体" panose="02020609000000000000" pitchFamily="17" charset="-128"/>
                <a:ea typeface="HG教科書体" panose="02020609000000000000" pitchFamily="17" charset="-128"/>
              </a:rPr>
              <a:t>　ちよろづの</a:t>
            </a:r>
          </a:p>
          <a:p>
            <a:pPr marL="109728" indent="0">
              <a:buNone/>
            </a:pPr>
            <a:r>
              <a:rPr lang="ja-JP" altLang="en-US" b="1" dirty="0">
                <a:latin typeface="HG教科書体" panose="02020609000000000000" pitchFamily="17" charset="-128"/>
                <a:ea typeface="HG教科書体" panose="02020609000000000000" pitchFamily="17" charset="-128"/>
              </a:rPr>
              <a:t>　　　</a:t>
            </a:r>
            <a:r>
              <a:rPr lang="ja-JP" altLang="en-US" b="1" dirty="0" err="1">
                <a:latin typeface="HG教科書体" panose="02020609000000000000" pitchFamily="17" charset="-128"/>
                <a:ea typeface="HG教科書体" panose="02020609000000000000" pitchFamily="17" charset="-128"/>
              </a:rPr>
              <a:t>こゝろの</a:t>
            </a:r>
            <a:r>
              <a:rPr lang="ja-JP" altLang="en-US" b="1" dirty="0">
                <a:latin typeface="HG教科書体" panose="02020609000000000000" pitchFamily="17" charset="-128"/>
                <a:ea typeface="HG教科書体" panose="02020609000000000000" pitchFamily="17" charset="-128"/>
              </a:rPr>
              <a:t>はしを　ひとことに</a:t>
            </a:r>
          </a:p>
          <a:p>
            <a:pPr marL="109728" indent="0">
              <a:buNone/>
            </a:pPr>
            <a:r>
              <a:rPr lang="ja-JP" altLang="en-US" b="1" dirty="0">
                <a:latin typeface="HG教科書体" panose="02020609000000000000" pitchFamily="17" charset="-128"/>
                <a:ea typeface="HG教科書体" panose="02020609000000000000" pitchFamily="17" charset="-128"/>
              </a:rPr>
              <a:t>　　　</a:t>
            </a:r>
            <a:r>
              <a:rPr lang="ja-JP" altLang="en-US" b="1" dirty="0" err="1">
                <a:latin typeface="HG教科書体" panose="02020609000000000000" pitchFamily="17" charset="-128"/>
                <a:ea typeface="HG教科書体" panose="02020609000000000000" pitchFamily="17" charset="-128"/>
              </a:rPr>
              <a:t>さ</a:t>
            </a:r>
            <a:r>
              <a:rPr lang="ja-JP" altLang="en-US" b="1" dirty="0">
                <a:latin typeface="HG教科書体" panose="02020609000000000000" pitchFamily="17" charset="-128"/>
                <a:ea typeface="HG教科書体" panose="02020609000000000000" pitchFamily="17" charset="-128"/>
              </a:rPr>
              <a:t>きくとばかり　うたふなり</a:t>
            </a:r>
          </a:p>
          <a:p>
            <a:pPr marL="109728" indent="0">
              <a:buNone/>
            </a:pPr>
            <a:r>
              <a:rPr lang="ja-JP" altLang="en-US" b="1" dirty="0">
                <a:latin typeface="HG教科書体" panose="02020609000000000000" pitchFamily="17" charset="-128"/>
                <a:ea typeface="HG教科書体" panose="02020609000000000000" pitchFamily="17" charset="-128"/>
              </a:rPr>
              <a:t>　三　つくしのきはみ　みちのおく</a:t>
            </a:r>
          </a:p>
          <a:p>
            <a:pPr marL="109728" indent="0">
              <a:buNone/>
            </a:pPr>
            <a:r>
              <a:rPr lang="ja-JP" altLang="en-US" b="1" dirty="0">
                <a:latin typeface="HG教科書体" panose="02020609000000000000" pitchFamily="17" charset="-128"/>
                <a:ea typeface="HG教科書体" panose="02020609000000000000" pitchFamily="17" charset="-128"/>
              </a:rPr>
              <a:t>　　　うみやまと</a:t>
            </a:r>
            <a:r>
              <a:rPr lang="ja-JP" altLang="en-US" b="1" dirty="0" err="1">
                <a:latin typeface="HG教科書体" panose="02020609000000000000" pitchFamily="17" charset="-128"/>
                <a:ea typeface="HG教科書体" panose="02020609000000000000" pitchFamily="17" charset="-128"/>
              </a:rPr>
              <a:t>ほく</a:t>
            </a:r>
            <a:r>
              <a:rPr lang="ja-JP" altLang="en-US" b="1" dirty="0">
                <a:latin typeface="HG教科書体" panose="02020609000000000000" pitchFamily="17" charset="-128"/>
                <a:ea typeface="HG教科書体" panose="02020609000000000000" pitchFamily="17" charset="-128"/>
              </a:rPr>
              <a:t>　へ</a:t>
            </a:r>
            <a:r>
              <a:rPr lang="ja-JP" altLang="en-US" b="1" dirty="0" err="1">
                <a:latin typeface="HG教科書体" panose="02020609000000000000" pitchFamily="17" charset="-128"/>
                <a:ea typeface="HG教科書体" panose="02020609000000000000" pitchFamily="17" charset="-128"/>
              </a:rPr>
              <a:t>だつ</a:t>
            </a:r>
            <a:r>
              <a:rPr lang="ja-JP" altLang="en-US" b="1" dirty="0">
                <a:latin typeface="HG教科書体" panose="02020609000000000000" pitchFamily="17" charset="-128"/>
                <a:ea typeface="HG教科書体" panose="02020609000000000000" pitchFamily="17" charset="-128"/>
              </a:rPr>
              <a:t>とも</a:t>
            </a:r>
          </a:p>
          <a:p>
            <a:pPr marL="109728" indent="0">
              <a:buNone/>
            </a:pPr>
            <a:r>
              <a:rPr lang="ja-JP" altLang="en-US" b="1" dirty="0">
                <a:latin typeface="HG教科書体" panose="02020609000000000000" pitchFamily="17" charset="-128"/>
                <a:ea typeface="HG教科書体" panose="02020609000000000000" pitchFamily="17" charset="-128"/>
              </a:rPr>
              <a:t>　　　その</a:t>
            </a:r>
            <a:r>
              <a:rPr lang="ja-JP" altLang="en-US" b="1" dirty="0" err="1">
                <a:latin typeface="HG教科書体" panose="02020609000000000000" pitchFamily="17" charset="-128"/>
                <a:ea typeface="HG教科書体" panose="02020609000000000000" pitchFamily="17" charset="-128"/>
              </a:rPr>
              <a:t>まごこゝろは</a:t>
            </a:r>
            <a:r>
              <a:rPr lang="ja-JP" altLang="en-US" b="1" dirty="0">
                <a:latin typeface="HG教科書体" panose="02020609000000000000" pitchFamily="17" charset="-128"/>
                <a:ea typeface="HG教科書体" panose="02020609000000000000" pitchFamily="17" charset="-128"/>
              </a:rPr>
              <a:t>　へだてなく　　　</a:t>
            </a:r>
          </a:p>
          <a:p>
            <a:pPr marL="109728" indent="0">
              <a:buNone/>
            </a:pPr>
            <a:r>
              <a:rPr lang="ja-JP" altLang="en-US" b="1" dirty="0">
                <a:latin typeface="HG教科書体" panose="02020609000000000000" pitchFamily="17" charset="-128"/>
                <a:ea typeface="HG教科書体" panose="02020609000000000000" pitchFamily="17" charset="-128"/>
              </a:rPr>
              <a:t>　　　ひとつにつくせ　くにのため</a:t>
            </a:r>
          </a:p>
          <a:p>
            <a:pPr marL="109728" indent="0">
              <a:buNone/>
            </a:pPr>
            <a:r>
              <a:rPr lang="ja-JP" altLang="en-US" b="1" dirty="0">
                <a:latin typeface="HG教科書体" panose="02020609000000000000" pitchFamily="17" charset="-128"/>
                <a:ea typeface="HG教科書体" panose="02020609000000000000" pitchFamily="17" charset="-128"/>
              </a:rPr>
              <a:t>　四　千島のおくも　おきなは</a:t>
            </a:r>
            <a:r>
              <a:rPr lang="ja-JP" altLang="en-US" b="1" dirty="0" err="1">
                <a:latin typeface="HG教科書体" panose="02020609000000000000" pitchFamily="17" charset="-128"/>
                <a:ea typeface="HG教科書体" panose="02020609000000000000" pitchFamily="17" charset="-128"/>
              </a:rPr>
              <a:t>も</a:t>
            </a:r>
            <a:endParaRPr lang="ja-JP" altLang="en-US" b="1" dirty="0">
              <a:latin typeface="HG教科書体" panose="02020609000000000000" pitchFamily="17" charset="-128"/>
              <a:ea typeface="HG教科書体" panose="02020609000000000000" pitchFamily="17" charset="-128"/>
            </a:endParaRPr>
          </a:p>
          <a:p>
            <a:pPr marL="109728" indent="0">
              <a:buNone/>
            </a:pPr>
            <a:r>
              <a:rPr lang="ja-JP" altLang="en-US" b="1" dirty="0">
                <a:latin typeface="HG教科書体" panose="02020609000000000000" pitchFamily="17" charset="-128"/>
                <a:ea typeface="HG教科書体" panose="02020609000000000000" pitchFamily="17" charset="-128"/>
              </a:rPr>
              <a:t>　　　やしまのうちの　まもりなり</a:t>
            </a:r>
          </a:p>
          <a:p>
            <a:pPr marL="109728" indent="0">
              <a:buNone/>
            </a:pPr>
            <a:r>
              <a:rPr lang="ja-JP" altLang="en-US" b="1" dirty="0">
                <a:latin typeface="HG教科書体" panose="02020609000000000000" pitchFamily="17" charset="-128"/>
                <a:ea typeface="HG教科書体" panose="02020609000000000000" pitchFamily="17" charset="-128"/>
              </a:rPr>
              <a:t>　　　いたらんくにに　</a:t>
            </a:r>
            <a:r>
              <a:rPr lang="ja-JP" altLang="en-US" b="1" dirty="0" err="1">
                <a:latin typeface="HG教科書体" panose="02020609000000000000" pitchFamily="17" charset="-128"/>
                <a:ea typeface="HG教科書体" panose="02020609000000000000" pitchFamily="17" charset="-128"/>
              </a:rPr>
              <a:t>いさを</a:t>
            </a:r>
            <a:r>
              <a:rPr lang="ja-JP" altLang="en-US" b="1" dirty="0">
                <a:latin typeface="HG教科書体" panose="02020609000000000000" pitchFamily="17" charset="-128"/>
                <a:ea typeface="HG教科書体" panose="02020609000000000000" pitchFamily="17" charset="-128"/>
              </a:rPr>
              <a:t>しく　</a:t>
            </a:r>
          </a:p>
          <a:p>
            <a:pPr marL="109728" indent="0">
              <a:buNone/>
            </a:pPr>
            <a:r>
              <a:rPr lang="ja-JP" altLang="en-US" b="1" dirty="0">
                <a:latin typeface="HG教科書体" panose="02020609000000000000" pitchFamily="17" charset="-128"/>
                <a:ea typeface="HG教科書体" panose="02020609000000000000" pitchFamily="17" charset="-128"/>
              </a:rPr>
              <a:t>　　　つとめ</a:t>
            </a:r>
            <a:r>
              <a:rPr lang="ja-JP" altLang="en-US" b="1" dirty="0" err="1">
                <a:latin typeface="HG教科書体" panose="02020609000000000000" pitchFamily="17" charset="-128"/>
                <a:ea typeface="HG教科書体" panose="02020609000000000000" pitchFamily="17" charset="-128"/>
              </a:rPr>
              <a:t>よ</a:t>
            </a:r>
            <a:r>
              <a:rPr lang="ja-JP" altLang="en-US" b="1" dirty="0">
                <a:latin typeface="HG教科書体" panose="02020609000000000000" pitchFamily="17" charset="-128"/>
                <a:ea typeface="HG教科書体" panose="02020609000000000000" pitchFamily="17" charset="-128"/>
              </a:rPr>
              <a:t>わがせ　つつがなく</a:t>
            </a:r>
          </a:p>
          <a:p>
            <a:endParaRPr kumimoji="1" lang="ja-JP" altLang="en-US" dirty="0"/>
          </a:p>
        </p:txBody>
      </p:sp>
      <p:pic>
        <p:nvPicPr>
          <p:cNvPr id="4" name="05 蛍.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09856" y="4437112"/>
            <a:ext cx="609600" cy="609600"/>
          </a:xfrm>
          <a:prstGeom prst="rect">
            <a:avLst/>
          </a:prstGeom>
        </p:spPr>
      </p:pic>
      <p:sp>
        <p:nvSpPr>
          <p:cNvPr id="6" name="角丸四角形 5"/>
          <p:cNvSpPr/>
          <p:nvPr/>
        </p:nvSpPr>
        <p:spPr>
          <a:xfrm>
            <a:off x="2386584" y="703548"/>
            <a:ext cx="1476024" cy="453650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 xmlns:a16="http://schemas.microsoft.com/office/drawing/2014/main" id="{FC701F6B-670C-4C68-9C82-BB826351D8DA}"/>
              </a:ext>
            </a:extLst>
          </p:cNvPr>
          <p:cNvPicPr>
            <a:picLocks noChangeAspect="1"/>
          </p:cNvPicPr>
          <p:nvPr/>
        </p:nvPicPr>
        <p:blipFill>
          <a:blip r:embed="rId5"/>
          <a:stretch>
            <a:fillRect/>
          </a:stretch>
        </p:blipFill>
        <p:spPr>
          <a:xfrm>
            <a:off x="9608396" y="4437112"/>
            <a:ext cx="1804776" cy="1745124"/>
          </a:xfrm>
          <a:prstGeom prst="rect">
            <a:avLst/>
          </a:prstGeom>
        </p:spPr>
      </p:pic>
      <p:sp>
        <p:nvSpPr>
          <p:cNvPr id="5" name="思考の吹き出し: 雲形 4">
            <a:extLst>
              <a:ext uri="{FF2B5EF4-FFF2-40B4-BE49-F238E27FC236}">
                <a16:creationId xmlns="" xmlns:a16="http://schemas.microsoft.com/office/drawing/2014/main" id="{13C5402E-4C7B-4189-A0B1-8D793B3B336E}"/>
              </a:ext>
            </a:extLst>
          </p:cNvPr>
          <p:cNvSpPr/>
          <p:nvPr/>
        </p:nvSpPr>
        <p:spPr>
          <a:xfrm>
            <a:off x="10290016" y="2790489"/>
            <a:ext cx="1554480" cy="1805126"/>
          </a:xfrm>
          <a:prstGeom prst="cloudCallout">
            <a:avLst>
              <a:gd name="adj1" fmla="val -30245"/>
              <a:gd name="adj2" fmla="val 60980"/>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vert="eaVert" rtlCol="0" anchor="ctr"/>
          <a:lstStyle/>
          <a:p>
            <a:r>
              <a:rPr kumimoji="1" lang="ja-JP" altLang="en-US" dirty="0"/>
              <a:t>四番の歌詞に注目</a:t>
            </a:r>
          </a:p>
        </p:txBody>
      </p:sp>
    </p:spTree>
    <p:extLst>
      <p:ext uri="{BB962C8B-B14F-4D97-AF65-F5344CB8AC3E}">
        <p14:creationId xmlns:p14="http://schemas.microsoft.com/office/powerpoint/2010/main" val="155337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6"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740" y="61707"/>
            <a:ext cx="1766432" cy="167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雲形吹き出し 1"/>
          <p:cNvSpPr/>
          <p:nvPr/>
        </p:nvSpPr>
        <p:spPr>
          <a:xfrm>
            <a:off x="4041263" y="213158"/>
            <a:ext cx="5760640" cy="1368933"/>
          </a:xfrm>
          <a:prstGeom prst="cloudCallout">
            <a:avLst>
              <a:gd name="adj1" fmla="val -57146"/>
              <a:gd name="adj2" fmla="val 3800"/>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4400" dirty="0">
                <a:solidFill>
                  <a:schemeClr val="bg1"/>
                </a:solidFill>
                <a:latin typeface="HG丸ｺﾞｼｯｸM-PRO" panose="020F0600000000000000" pitchFamily="50" charset="-128"/>
                <a:ea typeface="HG丸ｺﾞｼｯｸM-PRO" panose="020F0600000000000000" pitchFamily="50" charset="-128"/>
              </a:rPr>
              <a:t>国歌は文部省</a:t>
            </a:r>
          </a:p>
        </p:txBody>
      </p:sp>
      <p:pic>
        <p:nvPicPr>
          <p:cNvPr id="4" name="図 3">
            <a:extLst>
              <a:ext uri="{FF2B5EF4-FFF2-40B4-BE49-F238E27FC236}">
                <a16:creationId xmlns="" xmlns:a16="http://schemas.microsoft.com/office/drawing/2014/main" id="{F1652888-30C7-403A-B737-CD9311BED0E9}"/>
              </a:ext>
            </a:extLst>
          </p:cNvPr>
          <p:cNvPicPr>
            <a:picLocks noChangeAspect="1"/>
          </p:cNvPicPr>
          <p:nvPr/>
        </p:nvPicPr>
        <p:blipFill>
          <a:blip r:embed="rId3"/>
          <a:stretch>
            <a:fillRect/>
          </a:stretch>
        </p:blipFill>
        <p:spPr>
          <a:xfrm>
            <a:off x="9587615" y="4444040"/>
            <a:ext cx="1804776" cy="1745124"/>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621" y="1901505"/>
            <a:ext cx="6428232" cy="46956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雲形吹き出し 5"/>
          <p:cNvSpPr/>
          <p:nvPr/>
        </p:nvSpPr>
        <p:spPr>
          <a:xfrm>
            <a:off x="9970715" y="1582090"/>
            <a:ext cx="2043094" cy="3039145"/>
          </a:xfrm>
          <a:prstGeom prst="cloudCallout">
            <a:avLst>
              <a:gd name="adj1" fmla="val -26341"/>
              <a:gd name="adj2" fmla="val 54631"/>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smtClean="0">
                <a:latin typeface="HG丸ｺﾞｼｯｸM-PRO" panose="020F0600000000000000" pitchFamily="50" charset="-128"/>
                <a:ea typeface="HG丸ｺﾞｼｯｸM-PRO" panose="020F0600000000000000" pitchFamily="50" charset="-128"/>
              </a:rPr>
              <a:t>これも曲がちがうし</a:t>
            </a:r>
            <a:endParaRPr kumimoji="1" lang="ja-JP" altLang="en-US" sz="28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81820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p:txBody>
          <a:bodyPr>
            <a:normAutofit fontScale="90000"/>
          </a:bodyPr>
          <a:lstStyle/>
          <a:p>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第二十三　君が代</a:t>
            </a:r>
            <a:b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b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　　　　　　（文部省）</a:t>
            </a:r>
            <a:b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br>
            <a:endParaRPr kumimoji="1"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3" name="縦書きテキスト プレースホルダー 2"/>
          <p:cNvSpPr>
            <a:spLocks noGrp="1"/>
          </p:cNvSpPr>
          <p:nvPr>
            <p:ph type="body" orient="vert" idx="1"/>
          </p:nvPr>
        </p:nvSpPr>
        <p:spPr>
          <a:xfrm>
            <a:off x="1981200" y="764704"/>
            <a:ext cx="6248400" cy="6093296"/>
          </a:xfrm>
        </p:spPr>
        <p:txBody>
          <a:bodyPr/>
          <a:lstStyle/>
          <a:p>
            <a:pPr marL="109728" indent="0">
              <a:buNone/>
            </a:pPr>
            <a:r>
              <a:rPr lang="ja-JP" altLang="en-US" dirty="0">
                <a:solidFill>
                  <a:schemeClr val="accent1">
                    <a:lumMod val="50000"/>
                  </a:schemeClr>
                </a:solidFill>
              </a:rPr>
              <a:t>一　君が代は　</a:t>
            </a:r>
            <a:r>
              <a:rPr lang="ja-JP" altLang="en-US" dirty="0" err="1">
                <a:solidFill>
                  <a:schemeClr val="accent1">
                    <a:lumMod val="50000"/>
                  </a:schemeClr>
                </a:solidFill>
              </a:rPr>
              <a:t>ちよに</a:t>
            </a:r>
            <a:r>
              <a:rPr lang="ja-JP" altLang="en-US" dirty="0">
                <a:solidFill>
                  <a:schemeClr val="accent1">
                    <a:lumMod val="50000"/>
                  </a:schemeClr>
                </a:solidFill>
              </a:rPr>
              <a:t>やちよに</a:t>
            </a:r>
          </a:p>
          <a:p>
            <a:pPr marL="109728" indent="0">
              <a:buNone/>
            </a:pPr>
            <a:r>
              <a:rPr lang="ja-JP" altLang="en-US" dirty="0">
                <a:solidFill>
                  <a:schemeClr val="accent1">
                    <a:lumMod val="50000"/>
                  </a:schemeClr>
                </a:solidFill>
              </a:rPr>
              <a:t>　　</a:t>
            </a:r>
            <a:r>
              <a:rPr lang="ja-JP" altLang="en-US" dirty="0" err="1">
                <a:solidFill>
                  <a:schemeClr val="accent1">
                    <a:lumMod val="50000"/>
                  </a:schemeClr>
                </a:solidFill>
              </a:rPr>
              <a:t>さゞれ</a:t>
            </a:r>
            <a:r>
              <a:rPr lang="ja-JP" altLang="en-US" dirty="0">
                <a:solidFill>
                  <a:schemeClr val="accent1">
                    <a:lumMod val="50000"/>
                  </a:schemeClr>
                </a:solidFill>
              </a:rPr>
              <a:t>いしの巌となりて</a:t>
            </a:r>
          </a:p>
          <a:p>
            <a:pPr marL="109728" indent="0">
              <a:buNone/>
            </a:pPr>
            <a:r>
              <a:rPr lang="ja-JP" altLang="en-US" dirty="0">
                <a:solidFill>
                  <a:schemeClr val="accent1">
                    <a:lumMod val="50000"/>
                  </a:schemeClr>
                </a:solidFill>
              </a:rPr>
              <a:t>　　こけのむすまで　うごきなく</a:t>
            </a:r>
          </a:p>
          <a:p>
            <a:pPr marL="109728" indent="0">
              <a:buNone/>
            </a:pPr>
            <a:r>
              <a:rPr lang="ja-JP" altLang="en-US" dirty="0">
                <a:solidFill>
                  <a:schemeClr val="accent1">
                    <a:lumMod val="50000"/>
                  </a:schemeClr>
                </a:solidFill>
              </a:rPr>
              <a:t>　　常磐かきは</a:t>
            </a:r>
            <a:r>
              <a:rPr lang="ja-JP" altLang="en-US" dirty="0" err="1">
                <a:solidFill>
                  <a:schemeClr val="accent1">
                    <a:lumMod val="50000"/>
                  </a:schemeClr>
                </a:solidFill>
              </a:rPr>
              <a:t>に</a:t>
            </a:r>
            <a:r>
              <a:rPr lang="ja-JP" altLang="en-US" dirty="0">
                <a:solidFill>
                  <a:schemeClr val="accent1">
                    <a:lumMod val="50000"/>
                  </a:schemeClr>
                </a:solidFill>
              </a:rPr>
              <a:t>　かぎりもあら</a:t>
            </a:r>
            <a:r>
              <a:rPr lang="ja-JP" altLang="en-US" dirty="0" err="1">
                <a:solidFill>
                  <a:schemeClr val="accent1">
                    <a:lumMod val="50000"/>
                  </a:schemeClr>
                </a:solidFill>
              </a:rPr>
              <a:t>じ</a:t>
            </a:r>
            <a:endParaRPr lang="ja-JP" altLang="en-US" dirty="0">
              <a:solidFill>
                <a:schemeClr val="accent1">
                  <a:lumMod val="50000"/>
                </a:schemeClr>
              </a:solidFill>
            </a:endParaRPr>
          </a:p>
          <a:p>
            <a:pPr marL="109728" indent="0">
              <a:buNone/>
            </a:pPr>
            <a:endParaRPr lang="ja-JP" altLang="en-US" dirty="0">
              <a:solidFill>
                <a:schemeClr val="accent1">
                  <a:lumMod val="50000"/>
                </a:schemeClr>
              </a:solidFill>
            </a:endParaRPr>
          </a:p>
          <a:p>
            <a:pPr marL="109728" indent="0">
              <a:buNone/>
            </a:pPr>
            <a:r>
              <a:rPr lang="ja-JP" altLang="en-US" dirty="0">
                <a:solidFill>
                  <a:schemeClr val="accent1">
                    <a:lumMod val="50000"/>
                  </a:schemeClr>
                </a:solidFill>
              </a:rPr>
              <a:t>二　きみが</a:t>
            </a:r>
            <a:r>
              <a:rPr lang="ja-JP" altLang="en-US" dirty="0" err="1">
                <a:solidFill>
                  <a:schemeClr val="accent1">
                    <a:lumMod val="50000"/>
                  </a:schemeClr>
                </a:solidFill>
              </a:rPr>
              <a:t>よは</a:t>
            </a:r>
            <a:r>
              <a:rPr lang="ja-JP" altLang="en-US" dirty="0">
                <a:solidFill>
                  <a:schemeClr val="accent1">
                    <a:lumMod val="50000"/>
                  </a:schemeClr>
                </a:solidFill>
              </a:rPr>
              <a:t>　千尋の底の</a:t>
            </a:r>
          </a:p>
          <a:p>
            <a:pPr marL="109728" indent="0">
              <a:buNone/>
            </a:pPr>
            <a:r>
              <a:rPr lang="ja-JP" altLang="en-US" dirty="0">
                <a:solidFill>
                  <a:schemeClr val="accent1">
                    <a:lumMod val="50000"/>
                  </a:schemeClr>
                </a:solidFill>
              </a:rPr>
              <a:t>　　</a:t>
            </a:r>
            <a:r>
              <a:rPr lang="ja-JP" altLang="en-US" dirty="0" err="1">
                <a:solidFill>
                  <a:schemeClr val="accent1">
                    <a:lumMod val="50000"/>
                  </a:schemeClr>
                </a:solidFill>
              </a:rPr>
              <a:t>さゞれ</a:t>
            </a:r>
            <a:r>
              <a:rPr lang="ja-JP" altLang="en-US" dirty="0">
                <a:solidFill>
                  <a:schemeClr val="accent1">
                    <a:lumMod val="50000"/>
                  </a:schemeClr>
                </a:solidFill>
              </a:rPr>
              <a:t>いしの　鵜のゐる磯と</a:t>
            </a:r>
          </a:p>
          <a:p>
            <a:pPr marL="109728" indent="0">
              <a:buNone/>
            </a:pPr>
            <a:r>
              <a:rPr lang="ja-JP" altLang="en-US" dirty="0">
                <a:solidFill>
                  <a:schemeClr val="accent1">
                    <a:lumMod val="50000"/>
                  </a:schemeClr>
                </a:solidFill>
              </a:rPr>
              <a:t>　　あらはる</a:t>
            </a:r>
            <a:r>
              <a:rPr lang="ja-JP" altLang="en-US" dirty="0" err="1">
                <a:solidFill>
                  <a:schemeClr val="accent1">
                    <a:lumMod val="50000"/>
                  </a:schemeClr>
                </a:solidFill>
              </a:rPr>
              <a:t>るま</a:t>
            </a:r>
            <a:r>
              <a:rPr lang="ja-JP" altLang="en-US" dirty="0">
                <a:solidFill>
                  <a:schemeClr val="accent1">
                    <a:lumMod val="50000"/>
                  </a:schemeClr>
                </a:solidFill>
              </a:rPr>
              <a:t>で　かぎりなき</a:t>
            </a:r>
          </a:p>
          <a:p>
            <a:pPr marL="109728" indent="0">
              <a:buNone/>
            </a:pPr>
            <a:r>
              <a:rPr lang="ja-JP" altLang="en-US" dirty="0">
                <a:solidFill>
                  <a:schemeClr val="accent1">
                    <a:lumMod val="50000"/>
                  </a:schemeClr>
                </a:solidFill>
              </a:rPr>
              <a:t>　　</a:t>
            </a:r>
            <a:r>
              <a:rPr lang="ja-JP" altLang="en-US" dirty="0" err="1">
                <a:solidFill>
                  <a:schemeClr val="accent1">
                    <a:lumMod val="50000"/>
                  </a:schemeClr>
                </a:solidFill>
              </a:rPr>
              <a:t>みよの</a:t>
            </a:r>
            <a:r>
              <a:rPr lang="ja-JP" altLang="en-US" dirty="0">
                <a:solidFill>
                  <a:schemeClr val="accent1">
                    <a:lumMod val="50000"/>
                  </a:schemeClr>
                </a:solidFill>
              </a:rPr>
              <a:t>栄を　ほぎたてまつる</a:t>
            </a:r>
          </a:p>
          <a:p>
            <a:endParaRPr kumimoji="1" lang="ja-JP" altLang="en-US" dirty="0"/>
          </a:p>
        </p:txBody>
      </p:sp>
      <p:pic>
        <p:nvPicPr>
          <p:cNvPr id="4" name="03 君が代G-dur（小学唱歌初編）.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8288" y="4725144"/>
            <a:ext cx="609600" cy="609600"/>
          </a:xfrm>
          <a:prstGeom prst="rect">
            <a:avLst/>
          </a:prstGeom>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553" y="4941169"/>
            <a:ext cx="1235075" cy="125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雲形吹き出し 4"/>
          <p:cNvSpPr/>
          <p:nvPr/>
        </p:nvSpPr>
        <p:spPr>
          <a:xfrm>
            <a:off x="2059719" y="2276872"/>
            <a:ext cx="1872208" cy="2448272"/>
          </a:xfrm>
          <a:prstGeom prst="cloudCallout">
            <a:avLst/>
          </a:prstGeom>
        </p:spPr>
        <p:style>
          <a:lnRef idx="2">
            <a:schemeClr val="dk1"/>
          </a:lnRef>
          <a:fillRef idx="1">
            <a:schemeClr val="lt1"/>
          </a:fillRef>
          <a:effectRef idx="0">
            <a:schemeClr val="dk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ウェッブ作曲</a:t>
            </a:r>
          </a:p>
        </p:txBody>
      </p:sp>
    </p:spTree>
    <p:extLst>
      <p:ext uri="{BB962C8B-B14F-4D97-AF65-F5344CB8AC3E}">
        <p14:creationId xmlns:p14="http://schemas.microsoft.com/office/powerpoint/2010/main" val="270281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4411"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607" y="1051560"/>
            <a:ext cx="1975650" cy="1869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雲形吹き出し 2"/>
          <p:cNvSpPr/>
          <p:nvPr/>
        </p:nvSpPr>
        <p:spPr>
          <a:xfrm>
            <a:off x="4235224" y="1081229"/>
            <a:ext cx="5760640" cy="1869851"/>
          </a:xfrm>
          <a:prstGeom prst="cloudCallout">
            <a:avLst>
              <a:gd name="adj1" fmla="val -57146"/>
              <a:gd name="adj2" fmla="val 3800"/>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4400" dirty="0">
                <a:solidFill>
                  <a:schemeClr val="bg1"/>
                </a:solidFill>
                <a:latin typeface="HG丸ｺﾞｼｯｸM-PRO" panose="020F0600000000000000" pitchFamily="50" charset="-128"/>
                <a:ea typeface="HG丸ｺﾞｼｯｸM-PRO" panose="020F0600000000000000" pitchFamily="50" charset="-128"/>
              </a:rPr>
              <a:t>国歌は雅楽</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8059" y="5157192"/>
            <a:ext cx="1468437"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雲形吹き出し 3"/>
          <p:cNvSpPr/>
          <p:nvPr/>
        </p:nvSpPr>
        <p:spPr>
          <a:xfrm>
            <a:off x="6672064" y="2564904"/>
            <a:ext cx="2448272" cy="2808312"/>
          </a:xfrm>
          <a:prstGeom prst="cloudCallout">
            <a:avLst>
              <a:gd name="adj1" fmla="val 28965"/>
              <a:gd name="adj2" fmla="val 54804"/>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3200" dirty="0">
                <a:latin typeface="HG丸ｺﾞｼｯｸM-PRO" panose="020F0600000000000000" pitchFamily="50" charset="-128"/>
                <a:ea typeface="HG丸ｺﾞｼｯｸM-PRO" panose="020F0600000000000000" pitchFamily="50" charset="-128"/>
              </a:rPr>
              <a:t>宮内省か</a:t>
            </a:r>
          </a:p>
        </p:txBody>
      </p:sp>
    </p:spTree>
    <p:extLst>
      <p:ext uri="{BB962C8B-B14F-4D97-AF65-F5344CB8AC3E}">
        <p14:creationId xmlns:p14="http://schemas.microsoft.com/office/powerpoint/2010/main" val="23691781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C:\Users\shinya\Dropbox\研究\道徳教育\史料\さざれ石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3516" y="4607139"/>
            <a:ext cx="3118661" cy="1753296"/>
          </a:xfrm>
          <a:prstGeom prst="rect">
            <a:avLst/>
          </a:prstGeom>
          <a:noFill/>
          <a:extLst>
            <a:ext uri="{909E8E84-426E-40DD-AFC4-6F175D3DCCD1}">
              <a14:hiddenFill xmlns:a14="http://schemas.microsoft.com/office/drawing/2010/main">
                <a:solidFill>
                  <a:srgbClr val="FFFFFF"/>
                </a:solidFill>
              </a14:hiddenFill>
            </a:ext>
          </a:extLst>
        </p:spPr>
      </p:pic>
      <p:sp>
        <p:nvSpPr>
          <p:cNvPr id="2" name="縦書きタイトル 1"/>
          <p:cNvSpPr>
            <a:spLocks noGrp="1"/>
          </p:cNvSpPr>
          <p:nvPr>
            <p:ph type="title" orient="vert"/>
          </p:nvPr>
        </p:nvSpPr>
        <p:spPr>
          <a:xfrm>
            <a:off x="8713347" y="682589"/>
            <a:ext cx="2057400" cy="4572000"/>
          </a:xfrm>
        </p:spPr>
        <p:txBody>
          <a:bodyPr>
            <a:normAutofit fontScale="90000"/>
          </a:bodyPr>
          <a:lstStyle/>
          <a:p>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第二十三　君が代</a:t>
            </a:r>
            <a:b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b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　　　　　　（宮内省）</a:t>
            </a:r>
            <a:b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br>
            <a:endParaRPr kumimoji="1"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3" name="縦書きテキスト プレースホルダー 2"/>
          <p:cNvSpPr>
            <a:spLocks noGrp="1"/>
          </p:cNvSpPr>
          <p:nvPr>
            <p:ph type="body" orient="vert" idx="1"/>
          </p:nvPr>
        </p:nvSpPr>
        <p:spPr/>
        <p:txBody>
          <a:bodyPr>
            <a:normAutofit/>
          </a:bodyPr>
          <a:lstStyle/>
          <a:p>
            <a:pPr marL="109728" indent="0">
              <a:buNone/>
            </a:pPr>
            <a:r>
              <a:rPr lang="ja-JP" altLang="en-US" sz="2800" b="1" dirty="0">
                <a:latin typeface="ＤＦ行書体" panose="03000509000000000000" pitchFamily="65" charset="-128"/>
                <a:ea typeface="ＤＦ行書体" panose="03000509000000000000" pitchFamily="65" charset="-128"/>
              </a:rPr>
              <a:t>君が代は　</a:t>
            </a:r>
            <a:r>
              <a:rPr lang="ja-JP" altLang="en-US" sz="2800" b="1" dirty="0" err="1">
                <a:latin typeface="ＤＦ行書体" panose="03000509000000000000" pitchFamily="65" charset="-128"/>
                <a:ea typeface="ＤＦ行書体" panose="03000509000000000000" pitchFamily="65" charset="-128"/>
              </a:rPr>
              <a:t>ちよに</a:t>
            </a:r>
            <a:r>
              <a:rPr lang="ja-JP" altLang="en-US" sz="2800" b="1" dirty="0">
                <a:latin typeface="ＤＦ行書体" panose="03000509000000000000" pitchFamily="65" charset="-128"/>
                <a:ea typeface="ＤＦ行書体" panose="03000509000000000000" pitchFamily="65" charset="-128"/>
              </a:rPr>
              <a:t>やちよに</a:t>
            </a:r>
          </a:p>
          <a:p>
            <a:pPr marL="109728" indent="0">
              <a:buNone/>
            </a:pPr>
            <a:r>
              <a:rPr lang="ja-JP" altLang="en-US" sz="2800" b="1" dirty="0" err="1">
                <a:latin typeface="ＤＦ行書体" panose="03000509000000000000" pitchFamily="65" charset="-128"/>
                <a:ea typeface="ＤＦ行書体" panose="03000509000000000000" pitchFamily="65" charset="-128"/>
              </a:rPr>
              <a:t>さゞれ</a:t>
            </a:r>
            <a:r>
              <a:rPr lang="ja-JP" altLang="en-US" sz="2800" b="1" dirty="0">
                <a:latin typeface="ＤＦ行書体" panose="03000509000000000000" pitchFamily="65" charset="-128"/>
                <a:ea typeface="ＤＦ行書体" panose="03000509000000000000" pitchFamily="65" charset="-128"/>
              </a:rPr>
              <a:t>いしの巌となりて</a:t>
            </a:r>
          </a:p>
          <a:p>
            <a:pPr marL="109728" indent="0">
              <a:buNone/>
            </a:pPr>
            <a:r>
              <a:rPr lang="ja-JP" altLang="en-US" sz="2800" b="1" dirty="0">
                <a:latin typeface="ＤＦ行書体" panose="03000509000000000000" pitchFamily="65" charset="-128"/>
                <a:ea typeface="ＤＦ行書体" panose="03000509000000000000" pitchFamily="65" charset="-128"/>
              </a:rPr>
              <a:t>こけのむすまで</a:t>
            </a: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207" y="3501009"/>
            <a:ext cx="1512168" cy="253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雲形吹き出し 3"/>
          <p:cNvSpPr/>
          <p:nvPr/>
        </p:nvSpPr>
        <p:spPr>
          <a:xfrm>
            <a:off x="1664208" y="457200"/>
            <a:ext cx="3419013" cy="3790776"/>
          </a:xfrm>
          <a:prstGeom prst="cloudCallout">
            <a:avLst>
              <a:gd name="adj1" fmla="val -47945"/>
              <a:gd name="adj2" fmla="val 52732"/>
            </a:avLst>
          </a:prstGeom>
        </p:spPr>
        <p:style>
          <a:lnRef idx="2">
            <a:schemeClr val="accent4"/>
          </a:lnRef>
          <a:fillRef idx="1">
            <a:schemeClr val="lt1"/>
          </a:fillRef>
          <a:effectRef idx="0">
            <a:schemeClr val="accent4"/>
          </a:effectRef>
          <a:fontRef idx="minor">
            <a:schemeClr val="dk1"/>
          </a:fontRef>
        </p:style>
        <p:txBody>
          <a:bodyPr vert="eaVert" rtlCol="0" anchor="ctr"/>
          <a:lstStyle/>
          <a:p>
            <a:r>
              <a:rPr kumimoji="1" lang="ja-JP" altLang="en-US" sz="2400" dirty="0">
                <a:solidFill>
                  <a:schemeClr val="accent1">
                    <a:lumMod val="50000"/>
                  </a:schemeClr>
                </a:solidFill>
                <a:latin typeface="HG丸ｺﾞｼｯｸM-PRO" panose="020F0600000000000000" pitchFamily="50" charset="-128"/>
                <a:ea typeface="HG丸ｺﾞｼｯｸM-PRO" panose="020F0600000000000000" pitchFamily="50" charset="-128"/>
              </a:rPr>
              <a:t>林広守作曲</a:t>
            </a:r>
          </a:p>
          <a:p>
            <a:r>
              <a:rPr kumimoji="1" lang="ja-JP" altLang="en-US" sz="2400" dirty="0">
                <a:solidFill>
                  <a:schemeClr val="accent1">
                    <a:lumMod val="50000"/>
                  </a:schemeClr>
                </a:solidFill>
                <a:latin typeface="HG丸ｺﾞｼｯｸM-PRO" panose="020F0600000000000000" pitchFamily="50" charset="-128"/>
                <a:ea typeface="HG丸ｺﾞｼｯｸM-PRO" panose="020F0600000000000000" pitchFamily="50" charset="-128"/>
              </a:rPr>
              <a:t>エッケルト編曲</a:t>
            </a:r>
          </a:p>
          <a:p>
            <a:r>
              <a:rPr kumimoji="1" lang="ja-JP" altLang="en-US" sz="2400" dirty="0">
                <a:solidFill>
                  <a:schemeClr val="accent1">
                    <a:lumMod val="50000"/>
                  </a:schemeClr>
                </a:solidFill>
                <a:latin typeface="HG丸ｺﾞｼｯｸM-PRO" panose="020F0600000000000000" pitchFamily="50" charset="-128"/>
                <a:ea typeface="HG丸ｺﾞｼｯｸM-PRO" panose="020F0600000000000000" pitchFamily="50" charset="-128"/>
              </a:rPr>
              <a:t>･･･</a:t>
            </a:r>
          </a:p>
          <a:p>
            <a:r>
              <a:rPr lang="ja-JP" altLang="en-US" sz="2400" dirty="0">
                <a:solidFill>
                  <a:schemeClr val="accent1">
                    <a:lumMod val="50000"/>
                  </a:schemeClr>
                </a:solidFill>
                <a:latin typeface="HG丸ｺﾞｼｯｸM-PRO" panose="020F0600000000000000" pitchFamily="50" charset="-128"/>
                <a:ea typeface="HG丸ｺﾞｼｯｸM-PRO" panose="020F0600000000000000" pitchFamily="50" charset="-128"/>
              </a:rPr>
              <a:t>明治二十六年に儀式用に指定された</a:t>
            </a:r>
            <a:endParaRPr kumimoji="1" lang="ja-JP" altLang="en-US" sz="2400"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pic>
        <p:nvPicPr>
          <p:cNvPr id="5" name="04 君が代.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7462" y="4949355"/>
            <a:ext cx="609600" cy="609600"/>
          </a:xfrm>
          <a:prstGeom prst="rect">
            <a:avLst/>
          </a:prstGeom>
        </p:spPr>
      </p:pic>
      <p:pic>
        <p:nvPicPr>
          <p:cNvPr id="7" name="図 6">
            <a:extLst>
              <a:ext uri="{FF2B5EF4-FFF2-40B4-BE49-F238E27FC236}">
                <a16:creationId xmlns="" xmlns:a16="http://schemas.microsoft.com/office/drawing/2014/main" id="{E76DF4C9-033E-4387-A5E4-E2F52F6AA88E}"/>
              </a:ext>
            </a:extLst>
          </p:cNvPr>
          <p:cNvPicPr>
            <a:picLocks noChangeAspect="1"/>
          </p:cNvPicPr>
          <p:nvPr/>
        </p:nvPicPr>
        <p:blipFill>
          <a:blip r:embed="rId7"/>
          <a:stretch>
            <a:fillRect/>
          </a:stretch>
        </p:blipFill>
        <p:spPr>
          <a:xfrm>
            <a:off x="4513516" y="4582353"/>
            <a:ext cx="1804776" cy="1745124"/>
          </a:xfrm>
          <a:prstGeom prst="rect">
            <a:avLst/>
          </a:prstGeom>
        </p:spPr>
      </p:pic>
      <p:sp>
        <p:nvSpPr>
          <p:cNvPr id="6" name="思考の吹き出し: 雲形 5">
            <a:extLst>
              <a:ext uri="{FF2B5EF4-FFF2-40B4-BE49-F238E27FC236}">
                <a16:creationId xmlns="" xmlns:a16="http://schemas.microsoft.com/office/drawing/2014/main" id="{0522C268-7719-45BF-83D3-B5C27C784AAA}"/>
              </a:ext>
            </a:extLst>
          </p:cNvPr>
          <p:cNvSpPr/>
          <p:nvPr/>
        </p:nvSpPr>
        <p:spPr>
          <a:xfrm>
            <a:off x="4576784" y="1648137"/>
            <a:ext cx="2030320" cy="2733890"/>
          </a:xfrm>
          <a:prstGeom prst="cloudCallout">
            <a:avLst/>
          </a:prstGeom>
        </p:spPr>
        <p:style>
          <a:lnRef idx="2">
            <a:schemeClr val="accent2"/>
          </a:lnRef>
          <a:fillRef idx="1">
            <a:schemeClr val="lt1"/>
          </a:fillRef>
          <a:effectRef idx="0">
            <a:schemeClr val="accent2"/>
          </a:effectRef>
          <a:fontRef idx="minor">
            <a:schemeClr val="dk1"/>
          </a:fontRef>
        </p:style>
        <p:txBody>
          <a:bodyPr vert="eaVert" rtlCol="0" anchor="ctr"/>
          <a:lstStyle/>
          <a:p>
            <a:r>
              <a:rPr kumimoji="1" lang="ja-JP" altLang="en-US" sz="2800" dirty="0">
                <a:solidFill>
                  <a:schemeClr val="accent1">
                    <a:lumMod val="50000"/>
                  </a:schemeClr>
                </a:solidFill>
                <a:latin typeface="HG丸ｺﾞｼｯｸM-PRO" panose="020F0600000000000000" pitchFamily="50" charset="-128"/>
                <a:ea typeface="HG丸ｺﾞｼｯｸM-PRO" panose="020F0600000000000000" pitchFamily="50" charset="-128"/>
              </a:rPr>
              <a:t>おおっ、知ってる</a:t>
            </a:r>
          </a:p>
        </p:txBody>
      </p:sp>
    </p:spTree>
    <p:extLst>
      <p:ext uri="{BB962C8B-B14F-4D97-AF65-F5344CB8AC3E}">
        <p14:creationId xmlns:p14="http://schemas.microsoft.com/office/powerpoint/2010/main" val="399137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par>
                                <p:cTn id="11" presetID="56" presetClass="entr" presetSubtype="0" fill="hold" nodeType="withEffect">
                                  <p:stCondLst>
                                    <p:cond delay="0"/>
                                  </p:stCondLst>
                                  <p:iterate type="lt">
                                    <p:tmPct val="10000"/>
                                  </p:iterate>
                                  <p:childTnLst>
                                    <p:set>
                                      <p:cBhvr>
                                        <p:cTn id="12" dur="1" fill="hold">
                                          <p:stCondLst>
                                            <p:cond delay="0"/>
                                          </p:stCondLst>
                                        </p:cTn>
                                        <p:tgtEl>
                                          <p:spTgt spid="3">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3">
                                            <p:txEl>
                                              <p:pRg st="1" end="1"/>
                                            </p:txEl>
                                          </p:spTgt>
                                        </p:tgtEl>
                                        <p:attrNameLst>
                                          <p:attrName>ppt_w</p:attrName>
                                        </p:attrNameLst>
                                      </p:cBhvr>
                                    </p:anim>
                                    <p:anim by="(#ppt_w*0.50)" calcmode="lin" valueType="num">
                                      <p:cBhvr>
                                        <p:cTn id="14" dur="500" decel="50000" autoRev="1" fill="hold">
                                          <p:stCondLst>
                                            <p:cond delay="0"/>
                                          </p:stCondLst>
                                        </p:cTn>
                                        <p:tgtEl>
                                          <p:spTgt spid="3">
                                            <p:txEl>
                                              <p:pRg st="1" end="1"/>
                                            </p:txEl>
                                          </p:spTgt>
                                        </p:tgtEl>
                                        <p:attrNameLst>
                                          <p:attrName>ppt_x</p:attrName>
                                        </p:attrNameLst>
                                      </p:cBhvr>
                                    </p:anim>
                                    <p:anim from="(-#ppt_h/2)" to="(#ppt_y)" calcmode="lin" valueType="num">
                                      <p:cBhvr>
                                        <p:cTn id="15" dur="1000" fill="hold">
                                          <p:stCondLst>
                                            <p:cond delay="0"/>
                                          </p:stCondLst>
                                        </p:cTn>
                                        <p:tgtEl>
                                          <p:spTgt spid="3">
                                            <p:txEl>
                                              <p:pRg st="1" end="1"/>
                                            </p:txEl>
                                          </p:spTgt>
                                        </p:tgtEl>
                                        <p:attrNameLst>
                                          <p:attrName>ppt_y</p:attrName>
                                        </p:attrNameLst>
                                      </p:cBhvr>
                                    </p:anim>
                                    <p:animRot by="21600000">
                                      <p:cBhvr>
                                        <p:cTn id="16" dur="1000" fill="hold">
                                          <p:stCondLst>
                                            <p:cond delay="0"/>
                                          </p:stCondLst>
                                        </p:cTn>
                                        <p:tgtEl>
                                          <p:spTgt spid="3">
                                            <p:txEl>
                                              <p:pRg st="1" end="1"/>
                                            </p:txEl>
                                          </p:spTgt>
                                        </p:tgtEl>
                                        <p:attrNameLst>
                                          <p:attrName>r</p:attrName>
                                        </p:attrNameLst>
                                      </p:cBhvr>
                                    </p:animRot>
                                  </p:childTnLst>
                                </p:cTn>
                              </p:par>
                              <p:par>
                                <p:cTn id="17" presetID="56" presetClass="entr" presetSubtype="0" fill="hold" nodeType="with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 by="(-#ppt_w*2)" calcmode="lin" valueType="num">
                                      <p:cBhvr rctx="PPT">
                                        <p:cTn id="19" dur="500" autoRev="1" fill="hold">
                                          <p:stCondLst>
                                            <p:cond delay="0"/>
                                          </p:stCondLst>
                                        </p:cTn>
                                        <p:tgtEl>
                                          <p:spTgt spid="3">
                                            <p:txEl>
                                              <p:pRg st="2" end="2"/>
                                            </p:txEl>
                                          </p:spTgt>
                                        </p:tgtEl>
                                        <p:attrNameLst>
                                          <p:attrName>ppt_w</p:attrName>
                                        </p:attrNameLst>
                                      </p:cBhvr>
                                    </p:anim>
                                    <p:anim by="(#ppt_w*0.50)" calcmode="lin" valueType="num">
                                      <p:cBhvr>
                                        <p:cTn id="20" dur="500" decel="50000" autoRev="1" fill="hold">
                                          <p:stCondLst>
                                            <p:cond delay="0"/>
                                          </p:stCondLst>
                                        </p:cTn>
                                        <p:tgtEl>
                                          <p:spTgt spid="3">
                                            <p:txEl>
                                              <p:pRg st="2" end="2"/>
                                            </p:txEl>
                                          </p:spTgt>
                                        </p:tgtEl>
                                        <p:attrNameLst>
                                          <p:attrName>ppt_x</p:attrName>
                                        </p:attrNameLst>
                                      </p:cBhvr>
                                    </p:anim>
                                    <p:anim from="(-#ppt_h/2)" to="(#ppt_y)" calcmode="lin" valueType="num">
                                      <p:cBhvr>
                                        <p:cTn id="21" dur="1000" fill="hold">
                                          <p:stCondLst>
                                            <p:cond delay="0"/>
                                          </p:stCondLst>
                                        </p:cTn>
                                        <p:tgtEl>
                                          <p:spTgt spid="3">
                                            <p:txEl>
                                              <p:pRg st="2" end="2"/>
                                            </p:txEl>
                                          </p:spTgt>
                                        </p:tgtEl>
                                        <p:attrNameLst>
                                          <p:attrName>ppt_y</p:attrName>
                                        </p:attrNameLst>
                                      </p:cBhvr>
                                    </p:anim>
                                    <p:animRot by="21600000">
                                      <p:cBhvr>
                                        <p:cTn id="22" dur="1000" fill="hold">
                                          <p:stCondLst>
                                            <p:cond delay="0"/>
                                          </p:stCondLst>
                                        </p:cTn>
                                        <p:tgtEl>
                                          <p:spTgt spid="3">
                                            <p:txEl>
                                              <p:pRg st="2" end="2"/>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3"/>
                                        </p:tgtEl>
                                        <p:attrNameLst>
                                          <p:attrName>style.visibility</p:attrName>
                                        </p:attrNameLst>
                                      </p:cBhvr>
                                      <p:to>
                                        <p:strVal val="visible"/>
                                      </p:to>
                                    </p:set>
                                    <p:animEffect transition="in" filter="fade">
                                      <p:cBhvr>
                                        <p:cTn id="27" dur="500"/>
                                        <p:tgtEl>
                                          <p:spTgt spid="717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82801" fill="hold"/>
                                        <p:tgtEl>
                                          <p:spTgt spid="5"/>
                                        </p:tgtEl>
                                      </p:cBhvr>
                                    </p:cmd>
                                  </p:childTnLst>
                                </p:cTn>
                              </p:par>
                            </p:childTnLst>
                          </p:cTn>
                        </p:par>
                      </p:childTnLst>
                    </p:cTn>
                  </p:par>
                </p:childTnLst>
              </p:cTn>
              <p:nextCondLst>
                <p:cond evt="onClick" delay="0">
                  <p:tgtEl>
                    <p:spTgt spid="5"/>
                  </p:tgtEl>
                </p:cond>
              </p:nextCondLst>
            </p:seq>
            <p:audio>
              <p:cMediaNode vol="80000">
                <p:cTn id="43" fill="hold" display="0">
                  <p:stCondLst>
                    <p:cond delay="indefinite"/>
                  </p:stCondLst>
                  <p:endCondLst>
                    <p:cond evt="onStopAudio" delay="0">
                      <p:tgtEl>
                        <p:sldTgt/>
                      </p:tgtEl>
                    </p:cond>
                  </p:endCondLst>
                </p:cTn>
                <p:tgtEl>
                  <p:spTgt spid="5"/>
                </p:tgtEl>
              </p:cMediaNode>
            </p:audio>
          </p:childTnLst>
        </p:cTn>
      </p:par>
    </p:tnLst>
    <p:bldLst>
      <p:bldP spid="4"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 xmlns:a16="http://schemas.microsoft.com/office/drawing/2014/main" id="{AFC21D6F-F1DC-4D97-98EF-2D5AEE59345D}"/>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 xmlns:a16="http://schemas.microsoft.com/office/drawing/2014/main" id="{ED1287EB-8679-44C2-98EB-76E3437F365E}"/>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 xmlns:a16="http://schemas.microsoft.com/office/drawing/2014/main" id="{8EB8FA5D-B9B3-4627-B544-CDCF527540F8}"/>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 xmlns:a16="http://schemas.microsoft.com/office/drawing/2014/main" id="{2D4A8B3C-3BB5-4D9A-81A3-FD8ED08925CB}"/>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 xmlns:a16="http://schemas.microsoft.com/office/drawing/2014/main" id="{C8FA0702-C0EC-4C0F-AC50-F23C4991F529}"/>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8" name="Rectangle 17">
            <a:extLst>
              <a:ext uri="{FF2B5EF4-FFF2-40B4-BE49-F238E27FC236}">
                <a16:creationId xmlns="" xmlns:a16="http://schemas.microsoft.com/office/drawing/2014/main" id="{BF613A11-7F3A-483A-A03E-6E20EC60E6EC}"/>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 xmlns:a16="http://schemas.microsoft.com/office/drawing/2014/main" id="{97ACDCC6-9FC6-4212-A7B8-076A0ECC2F76}"/>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206969" y="2963333"/>
            <a:ext cx="2981858" cy="3208867"/>
            <a:chOff x="9206969" y="2963333"/>
            <a:chExt cx="2981858" cy="3208867"/>
          </a:xfrm>
        </p:grpSpPr>
        <p:cxnSp>
          <p:nvCxnSpPr>
            <p:cNvPr id="21" name="Straight Connector 20">
              <a:extLst>
                <a:ext uri="{FF2B5EF4-FFF2-40B4-BE49-F238E27FC236}">
                  <a16:creationId xmlns="" xmlns:a16="http://schemas.microsoft.com/office/drawing/2014/main" id="{36EDD7F6-5602-465C-A581-76A7BB237EED}"/>
                </a:ext>
              </a:extLst>
            </p:cNvPr>
            <p:cNvCxnSpPr/>
            <p:nvPr>
              <p:extLst>
                <p:ext uri="{386F3935-93C4-4BCD-93E2-E3B085C9AB24}">
                  <p16:designElem xmlns=""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 xmlns:a16="http://schemas.microsoft.com/office/drawing/2014/main" id="{EDA85CBF-2D2F-4D77-96C5-C05DD1461DD3}"/>
                </a:ext>
              </a:extLst>
            </p:cNvPr>
            <p:cNvCxnSpPr/>
            <p:nvPr>
              <p:extLst>
                <p:ext uri="{386F3935-93C4-4BCD-93E2-E3B085C9AB24}">
                  <p16:designElem xmlns=""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 xmlns:a16="http://schemas.microsoft.com/office/drawing/2014/main" id="{92FA3341-07C3-4BAD-8513-CD51938D2DBE}"/>
                </a:ext>
              </a:extLst>
            </p:cNvPr>
            <p:cNvCxnSpPr/>
            <p:nvPr>
              <p:extLst>
                <p:ext uri="{386F3935-93C4-4BCD-93E2-E3B085C9AB24}">
                  <p16:designElem xmlns=""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 xmlns:a16="http://schemas.microsoft.com/office/drawing/2014/main" id="{69C38E12-E7B7-467F-8A69-5C0E92B3E62A}"/>
                </a:ext>
              </a:extLst>
            </p:cNvPr>
            <p:cNvCxnSpPr/>
            <p:nvPr>
              <p:extLst>
                <p:ext uri="{386F3935-93C4-4BCD-93E2-E3B085C9AB24}">
                  <p16:designElem xmlns=""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 xmlns:a16="http://schemas.microsoft.com/office/drawing/2014/main" id="{B69A907B-5C0F-422F-84DB-83379DF9EC24}"/>
                </a:ext>
              </a:extLst>
            </p:cNvPr>
            <p:cNvCxnSpPr/>
            <p:nvPr>
              <p:extLst>
                <p:ext uri="{386F3935-93C4-4BCD-93E2-E3B085C9AB24}">
                  <p16:designElem xmlns=""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7" name="Snip Diagonal Corner Rectangle 6">
            <a:extLst>
              <a:ext uri="{FF2B5EF4-FFF2-40B4-BE49-F238E27FC236}">
                <a16:creationId xmlns="" xmlns:a16="http://schemas.microsoft.com/office/drawing/2014/main" id="{F25FDC20-A0F2-4C45-A27F-2CE148C17DD8}"/>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489947" y="654449"/>
            <a:ext cx="5212106" cy="3199796"/>
          </a:xfrm>
          <a:prstGeom prst="snip2DiagRect">
            <a:avLst>
              <a:gd name="adj1" fmla="val 1575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図 2">
            <a:extLst>
              <a:ext uri="{FF2B5EF4-FFF2-40B4-BE49-F238E27FC236}">
                <a16:creationId xmlns="" xmlns:a16="http://schemas.microsoft.com/office/drawing/2014/main" id="{982EF2AE-16D5-41DA-A6A5-CAAE845D3C6B}"/>
              </a:ext>
            </a:extLst>
          </p:cNvPr>
          <p:cNvPicPr>
            <a:picLocks noChangeAspect="1"/>
          </p:cNvPicPr>
          <p:nvPr/>
        </p:nvPicPr>
        <p:blipFill>
          <a:blip r:embed="rId2"/>
          <a:stretch>
            <a:fillRect/>
          </a:stretch>
        </p:blipFill>
        <p:spPr>
          <a:xfrm>
            <a:off x="4620658" y="956721"/>
            <a:ext cx="2771201" cy="2595252"/>
          </a:xfrm>
          <a:prstGeom prst="rect">
            <a:avLst/>
          </a:prstGeom>
        </p:spPr>
      </p:pic>
      <p:sp>
        <p:nvSpPr>
          <p:cNvPr id="2" name="タイトル 1">
            <a:extLst>
              <a:ext uri="{FF2B5EF4-FFF2-40B4-BE49-F238E27FC236}">
                <a16:creationId xmlns="" xmlns:a16="http://schemas.microsoft.com/office/drawing/2014/main" id="{1E62948F-6132-4D81-8755-362AE792448D}"/>
              </a:ext>
            </a:extLst>
          </p:cNvPr>
          <p:cNvSpPr>
            <a:spLocks noGrp="1"/>
          </p:cNvSpPr>
          <p:nvPr>
            <p:ph type="title"/>
          </p:nvPr>
        </p:nvSpPr>
        <p:spPr>
          <a:xfrm>
            <a:off x="665640" y="4008962"/>
            <a:ext cx="10838972" cy="1419757"/>
          </a:xfrm>
        </p:spPr>
        <p:txBody>
          <a:bodyPr vert="horz" lIns="91440" tIns="45720" rIns="91440" bIns="45720" rtlCol="0" anchor="b">
            <a:normAutofit/>
          </a:bodyPr>
          <a:lstStyle/>
          <a:p>
            <a:pPr algn="ctr"/>
            <a:r>
              <a:rPr kumimoji="1" lang="en-US" altLang="ja-JP" sz="4800" dirty="0">
                <a:latin typeface="HG丸ｺﾞｼｯｸM-PRO" panose="020F0600000000000000" pitchFamily="50" charset="-128"/>
                <a:ea typeface="HG丸ｺﾞｼｯｸM-PRO" panose="020F0600000000000000" pitchFamily="50" charset="-128"/>
              </a:rPr>
              <a:t>0</a:t>
            </a:r>
            <a:r>
              <a:rPr kumimoji="1" lang="ja-JP" altLang="en-US" sz="4800" dirty="0">
                <a:latin typeface="HG丸ｺﾞｼｯｸM-PRO" panose="020F0600000000000000" pitchFamily="50" charset="-128"/>
                <a:ea typeface="HG丸ｺﾞｼｯｸM-PRO" panose="020F0600000000000000" pitchFamily="50" charset="-128"/>
              </a:rPr>
              <a:t>　はじめに</a:t>
            </a:r>
          </a:p>
        </p:txBody>
      </p:sp>
      <p:sp>
        <p:nvSpPr>
          <p:cNvPr id="4" name="雲 3">
            <a:extLst>
              <a:ext uri="{FF2B5EF4-FFF2-40B4-BE49-F238E27FC236}">
                <a16:creationId xmlns="" xmlns:a16="http://schemas.microsoft.com/office/drawing/2014/main" id="{253D8BA2-1086-43B1-8E88-9ABE55A19C6E}"/>
              </a:ext>
            </a:extLst>
          </p:cNvPr>
          <p:cNvSpPr/>
          <p:nvPr/>
        </p:nvSpPr>
        <p:spPr>
          <a:xfrm>
            <a:off x="928469" y="221675"/>
            <a:ext cx="3621872" cy="1419757"/>
          </a:xfrm>
          <a:prstGeom prst="cloud">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bg2">
                    <a:lumMod val="50000"/>
                  </a:schemeClr>
                </a:solidFill>
                <a:latin typeface="HG丸ｺﾞｼｯｸM-PRO" panose="020F0600000000000000" pitchFamily="50" charset="-128"/>
                <a:ea typeface="HG丸ｺﾞｼｯｸM-PRO" panose="020F0600000000000000" pitchFamily="50" charset="-128"/>
              </a:rPr>
              <a:t>教育現場を</a:t>
            </a:r>
          </a:p>
          <a:p>
            <a:pPr algn="ctr"/>
            <a:r>
              <a:rPr kumimoji="1" lang="ja-JP" altLang="en-US" sz="2800" dirty="0">
                <a:solidFill>
                  <a:schemeClr val="bg2">
                    <a:lumMod val="50000"/>
                  </a:schemeClr>
                </a:solidFill>
                <a:latin typeface="HG丸ｺﾞｼｯｸM-PRO" panose="020F0600000000000000" pitchFamily="50" charset="-128"/>
                <a:ea typeface="HG丸ｺﾞｼｯｸM-PRO" panose="020F0600000000000000" pitchFamily="50" charset="-128"/>
              </a:rPr>
              <a:t>問い直す</a:t>
            </a:r>
          </a:p>
        </p:txBody>
      </p:sp>
      <p:sp>
        <p:nvSpPr>
          <p:cNvPr id="19" name="雲 18">
            <a:extLst>
              <a:ext uri="{FF2B5EF4-FFF2-40B4-BE49-F238E27FC236}">
                <a16:creationId xmlns="" xmlns:a16="http://schemas.microsoft.com/office/drawing/2014/main" id="{0CC40FED-8DC7-4E1A-BE1A-9CFADED16F1C}"/>
              </a:ext>
            </a:extLst>
          </p:cNvPr>
          <p:cNvSpPr/>
          <p:nvPr/>
        </p:nvSpPr>
        <p:spPr>
          <a:xfrm>
            <a:off x="7552746" y="609601"/>
            <a:ext cx="3687813" cy="1419757"/>
          </a:xfrm>
          <a:prstGeom prst="cloud">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bg2">
                    <a:lumMod val="50000"/>
                  </a:schemeClr>
                </a:solidFill>
                <a:latin typeface="HG丸ｺﾞｼｯｸM-PRO" panose="020F0600000000000000" pitchFamily="50" charset="-128"/>
                <a:ea typeface="HG丸ｺﾞｼｯｸM-PRO" panose="020F0600000000000000" pitchFamily="50" charset="-128"/>
              </a:rPr>
              <a:t>あたりまえを</a:t>
            </a:r>
          </a:p>
          <a:p>
            <a:pPr algn="ctr"/>
            <a:r>
              <a:rPr kumimoji="1" lang="ja-JP" altLang="en-US" sz="2800" dirty="0">
                <a:solidFill>
                  <a:schemeClr val="bg2">
                    <a:lumMod val="50000"/>
                  </a:schemeClr>
                </a:solidFill>
                <a:latin typeface="HG丸ｺﾞｼｯｸM-PRO" panose="020F0600000000000000" pitchFamily="50" charset="-128"/>
                <a:ea typeface="HG丸ｺﾞｼｯｸM-PRO" panose="020F0600000000000000" pitchFamily="50" charset="-128"/>
              </a:rPr>
              <a:t>疑え</a:t>
            </a:r>
          </a:p>
        </p:txBody>
      </p:sp>
      <p:sp>
        <p:nvSpPr>
          <p:cNvPr id="26" name="雲 25">
            <a:extLst>
              <a:ext uri="{FF2B5EF4-FFF2-40B4-BE49-F238E27FC236}">
                <a16:creationId xmlns="" xmlns:a16="http://schemas.microsoft.com/office/drawing/2014/main" id="{B321B5E2-B74F-41E5-8D15-FD9A9D0B72AA}"/>
              </a:ext>
            </a:extLst>
          </p:cNvPr>
          <p:cNvSpPr/>
          <p:nvPr/>
        </p:nvSpPr>
        <p:spPr>
          <a:xfrm>
            <a:off x="928469" y="2075964"/>
            <a:ext cx="3058283" cy="1419757"/>
          </a:xfrm>
          <a:prstGeom prst="cloud">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bg2">
                    <a:lumMod val="50000"/>
                  </a:schemeClr>
                </a:solidFill>
                <a:latin typeface="HG丸ｺﾞｼｯｸM-PRO" panose="020F0600000000000000" pitchFamily="50" charset="-128"/>
                <a:ea typeface="HG丸ｺﾞｼｯｸM-PRO" panose="020F0600000000000000" pitchFamily="50" charset="-128"/>
              </a:rPr>
              <a:t>習うのではなく調べる</a:t>
            </a:r>
          </a:p>
        </p:txBody>
      </p:sp>
      <p:sp>
        <p:nvSpPr>
          <p:cNvPr id="28" name="雲 27">
            <a:extLst>
              <a:ext uri="{FF2B5EF4-FFF2-40B4-BE49-F238E27FC236}">
                <a16:creationId xmlns="" xmlns:a16="http://schemas.microsoft.com/office/drawing/2014/main" id="{9D3883BE-59CC-4639-981D-2BBEC9E648EA}"/>
              </a:ext>
            </a:extLst>
          </p:cNvPr>
          <p:cNvSpPr/>
          <p:nvPr/>
        </p:nvSpPr>
        <p:spPr>
          <a:xfrm>
            <a:off x="7332281" y="2254348"/>
            <a:ext cx="3983683" cy="1827916"/>
          </a:xfrm>
          <a:prstGeom prst="cloud">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bg2">
                    <a:lumMod val="50000"/>
                  </a:schemeClr>
                </a:solidFill>
                <a:latin typeface="HG丸ｺﾞｼｯｸM-PRO" panose="020F0600000000000000" pitchFamily="50" charset="-128"/>
                <a:ea typeface="HG丸ｺﾞｼｯｸM-PRO" panose="020F0600000000000000" pitchFamily="50" charset="-128"/>
              </a:rPr>
              <a:t>独りで考えるのではなく</a:t>
            </a:r>
          </a:p>
          <a:p>
            <a:pPr algn="ctr"/>
            <a:r>
              <a:rPr kumimoji="1" lang="ja-JP" altLang="en-US" sz="2800" dirty="0">
                <a:solidFill>
                  <a:schemeClr val="bg2">
                    <a:lumMod val="50000"/>
                  </a:schemeClr>
                </a:solidFill>
                <a:latin typeface="HG丸ｺﾞｼｯｸM-PRO" panose="020F0600000000000000" pitchFamily="50" charset="-128"/>
                <a:ea typeface="HG丸ｺﾞｼｯｸM-PRO" panose="020F0600000000000000" pitchFamily="50" charset="-128"/>
              </a:rPr>
              <a:t>話し合う</a:t>
            </a:r>
          </a:p>
        </p:txBody>
      </p:sp>
      <p:sp>
        <p:nvSpPr>
          <p:cNvPr id="29" name="雲 28">
            <a:extLst>
              <a:ext uri="{FF2B5EF4-FFF2-40B4-BE49-F238E27FC236}">
                <a16:creationId xmlns="" xmlns:a16="http://schemas.microsoft.com/office/drawing/2014/main" id="{D07D33FE-24E1-4D4E-9F96-86475DB172FF}"/>
              </a:ext>
            </a:extLst>
          </p:cNvPr>
          <p:cNvSpPr/>
          <p:nvPr/>
        </p:nvSpPr>
        <p:spPr>
          <a:xfrm>
            <a:off x="3002739" y="3307563"/>
            <a:ext cx="4389120" cy="1549400"/>
          </a:xfrm>
          <a:prstGeom prst="cloud">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bg2">
                    <a:lumMod val="50000"/>
                  </a:schemeClr>
                </a:solidFill>
                <a:latin typeface="HG丸ｺﾞｼｯｸM-PRO" panose="020F0600000000000000" pitchFamily="50" charset="-128"/>
                <a:ea typeface="HG丸ｺﾞｼｯｸM-PRO" panose="020F0600000000000000" pitchFamily="50" charset="-128"/>
              </a:rPr>
              <a:t>主体的・対話的で深い学び</a:t>
            </a:r>
          </a:p>
        </p:txBody>
      </p:sp>
    </p:spTree>
    <p:extLst>
      <p:ext uri="{BB962C8B-B14F-4D97-AF65-F5344CB8AC3E}">
        <p14:creationId xmlns:p14="http://schemas.microsoft.com/office/powerpoint/2010/main" val="28351942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800" decel="100000"/>
                                        <p:tgtEl>
                                          <p:spTgt spid="19"/>
                                        </p:tgtEl>
                                      </p:cBhvr>
                                    </p:animEffect>
                                    <p:anim calcmode="lin" valueType="num">
                                      <p:cBhvr>
                                        <p:cTn id="15" dur="800" decel="100000" fill="hold"/>
                                        <p:tgtEl>
                                          <p:spTgt spid="19"/>
                                        </p:tgtEl>
                                        <p:attrNameLst>
                                          <p:attrName>style.rotation</p:attrName>
                                        </p:attrNameLst>
                                      </p:cBhvr>
                                      <p:tavLst>
                                        <p:tav tm="0">
                                          <p:val>
                                            <p:fltVal val="-90"/>
                                          </p:val>
                                        </p:tav>
                                        <p:tav tm="100000">
                                          <p:val>
                                            <p:fltVal val="0"/>
                                          </p:val>
                                        </p:tav>
                                      </p:tavLst>
                                    </p:anim>
                                    <p:anim calcmode="lin" valueType="num">
                                      <p:cBhvr>
                                        <p:cTn id="16" dur="800" decel="100000" fill="hold"/>
                                        <p:tgtEl>
                                          <p:spTgt spid="19"/>
                                        </p:tgtEl>
                                        <p:attrNameLst>
                                          <p:attrName>ppt_x</p:attrName>
                                        </p:attrNameLst>
                                      </p:cBhvr>
                                      <p:tavLst>
                                        <p:tav tm="0">
                                          <p:val>
                                            <p:strVal val="#ppt_x+0.4"/>
                                          </p:val>
                                        </p:tav>
                                        <p:tav tm="100000">
                                          <p:val>
                                            <p:strVal val="#ppt_x-0.05"/>
                                          </p:val>
                                        </p:tav>
                                      </p:tavLst>
                                    </p:anim>
                                    <p:anim calcmode="lin" valueType="num">
                                      <p:cBhvr>
                                        <p:cTn id="17" dur="800" decel="100000" fill="hold"/>
                                        <p:tgtEl>
                                          <p:spTgt spid="19"/>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800" decel="100000"/>
                                        <p:tgtEl>
                                          <p:spTgt spid="26"/>
                                        </p:tgtEl>
                                      </p:cBhvr>
                                    </p:animEffect>
                                    <p:anim calcmode="lin" valueType="num">
                                      <p:cBhvr>
                                        <p:cTn id="25" dur="800" decel="100000" fill="hold"/>
                                        <p:tgtEl>
                                          <p:spTgt spid="26"/>
                                        </p:tgtEl>
                                        <p:attrNameLst>
                                          <p:attrName>style.rotation</p:attrName>
                                        </p:attrNameLst>
                                      </p:cBhvr>
                                      <p:tavLst>
                                        <p:tav tm="0">
                                          <p:val>
                                            <p:fltVal val="-90"/>
                                          </p:val>
                                        </p:tav>
                                        <p:tav tm="100000">
                                          <p:val>
                                            <p:fltVal val="0"/>
                                          </p:val>
                                        </p:tav>
                                      </p:tavLst>
                                    </p:anim>
                                    <p:anim calcmode="lin" valueType="num">
                                      <p:cBhvr>
                                        <p:cTn id="26" dur="800" decel="100000" fill="hold"/>
                                        <p:tgtEl>
                                          <p:spTgt spid="26"/>
                                        </p:tgtEl>
                                        <p:attrNameLst>
                                          <p:attrName>ppt_x</p:attrName>
                                        </p:attrNameLst>
                                      </p:cBhvr>
                                      <p:tavLst>
                                        <p:tav tm="0">
                                          <p:val>
                                            <p:strVal val="#ppt_x+0.4"/>
                                          </p:val>
                                        </p:tav>
                                        <p:tav tm="100000">
                                          <p:val>
                                            <p:strVal val="#ppt_x-0.05"/>
                                          </p:val>
                                        </p:tav>
                                      </p:tavLst>
                                    </p:anim>
                                    <p:anim calcmode="lin" valueType="num">
                                      <p:cBhvr>
                                        <p:cTn id="27" dur="800" decel="100000" fill="hold"/>
                                        <p:tgtEl>
                                          <p:spTgt spid="26"/>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0-#ppt_w/2"/>
                                          </p:val>
                                        </p:tav>
                                        <p:tav tm="100000">
                                          <p:val>
                                            <p:strVal val="#ppt_x"/>
                                          </p:val>
                                        </p:tav>
                                      </p:tavLst>
                                    </p:anim>
                                    <p:anim calcmode="lin" valueType="num">
                                      <p:cBhvr additive="base">
                                        <p:cTn id="35"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5"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1000" fill="hold"/>
                                        <p:tgtEl>
                                          <p:spTgt spid="29"/>
                                        </p:tgtEl>
                                        <p:attrNameLst>
                                          <p:attrName>ppt_w</p:attrName>
                                        </p:attrNameLst>
                                      </p:cBhvr>
                                      <p:tavLst>
                                        <p:tav tm="0">
                                          <p:val>
                                            <p:fltVal val="0"/>
                                          </p:val>
                                        </p:tav>
                                        <p:tav tm="100000">
                                          <p:val>
                                            <p:strVal val="#ppt_w"/>
                                          </p:val>
                                        </p:tav>
                                      </p:tavLst>
                                    </p:anim>
                                    <p:anim calcmode="lin" valueType="num">
                                      <p:cBhvr>
                                        <p:cTn id="41" dur="1000" fill="hold"/>
                                        <p:tgtEl>
                                          <p:spTgt spid="29"/>
                                        </p:tgtEl>
                                        <p:attrNameLst>
                                          <p:attrName>ppt_h</p:attrName>
                                        </p:attrNameLst>
                                      </p:cBhvr>
                                      <p:tavLst>
                                        <p:tav tm="0">
                                          <p:val>
                                            <p:fltVal val="0"/>
                                          </p:val>
                                        </p:tav>
                                        <p:tav tm="100000">
                                          <p:val>
                                            <p:strVal val="#ppt_h"/>
                                          </p:val>
                                        </p:tav>
                                      </p:tavLst>
                                    </p:anim>
                                    <p:anim calcmode="lin" valueType="num">
                                      <p:cBhvr>
                                        <p:cTn id="42"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6" grpId="0" animBg="1"/>
      <p:bldP spid="28" grpId="0" animBg="1"/>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7DCD3ABE-7669-49F9-A286-D4782481FD72}"/>
              </a:ext>
            </a:extLst>
          </p:cNvPr>
          <p:cNvSpPr>
            <a:spLocks noGrp="1"/>
          </p:cNvSpPr>
          <p:nvPr>
            <p:ph type="title"/>
          </p:nvPr>
        </p:nvSpPr>
        <p:spPr>
          <a:xfrm>
            <a:off x="684212" y="4487332"/>
            <a:ext cx="8880412" cy="1507067"/>
          </a:xfrm>
        </p:spPr>
        <p:txBody>
          <a:bodyPr/>
          <a:lstStyle/>
          <a:p>
            <a:r>
              <a:rPr kumimoji="1" lang="en-US" altLang="ja-JP" dirty="0">
                <a:latin typeface="HG丸ｺﾞｼｯｸM-PRO" panose="020F0600000000000000" pitchFamily="50" charset="-128"/>
                <a:ea typeface="HG丸ｺﾞｼｯｸM-PRO" panose="020F0600000000000000" pitchFamily="50" charset="-128"/>
              </a:rPr>
              <a:t>Ⅳ</a:t>
            </a:r>
            <a:r>
              <a:rPr kumimoji="1" lang="ja-JP" altLang="en-US" dirty="0">
                <a:latin typeface="HG丸ｺﾞｼｯｸM-PRO" panose="020F0600000000000000" pitchFamily="50" charset="-128"/>
                <a:ea typeface="HG丸ｺﾞｼｯｸM-PRO" panose="020F0600000000000000" pitchFamily="50" charset="-128"/>
              </a:rPr>
              <a:t>　教育勅語にはいいことが書いてあるか</a:t>
            </a:r>
          </a:p>
        </p:txBody>
      </p:sp>
      <p:sp>
        <p:nvSpPr>
          <p:cNvPr id="3" name="スクロール: 横 2">
            <a:extLst>
              <a:ext uri="{FF2B5EF4-FFF2-40B4-BE49-F238E27FC236}">
                <a16:creationId xmlns="" xmlns:a16="http://schemas.microsoft.com/office/drawing/2014/main" id="{ECC64FE6-1B8C-467D-A264-157350E18A1C}"/>
              </a:ext>
            </a:extLst>
          </p:cNvPr>
          <p:cNvSpPr/>
          <p:nvPr/>
        </p:nvSpPr>
        <p:spPr>
          <a:xfrm rot="20653052">
            <a:off x="1271016" y="574972"/>
            <a:ext cx="3319272" cy="3591392"/>
          </a:xfrm>
          <a:prstGeom prst="horizontalScroll">
            <a:avLst/>
          </a:prstGeom>
        </p:spPr>
        <p:style>
          <a:lnRef idx="2">
            <a:schemeClr val="accent1"/>
          </a:lnRef>
          <a:fillRef idx="1">
            <a:schemeClr val="lt1"/>
          </a:fillRef>
          <a:effectRef idx="0">
            <a:schemeClr val="accent1"/>
          </a:effectRef>
          <a:fontRef idx="minor">
            <a:schemeClr val="dk1"/>
          </a:fontRef>
        </p:style>
        <p:txBody>
          <a:bodyPr vert="eaVert" rtlCol="0" anchor="ctr"/>
          <a:lstStyle/>
          <a:p>
            <a:r>
              <a:rPr lang="ja-JP" altLang="en-US" sz="800" b="1" dirty="0">
                <a:latin typeface="HGS教科書体" panose="02020600000000000000" pitchFamily="18" charset="-128"/>
                <a:ea typeface="HGS教科書体" panose="02020600000000000000" pitchFamily="18" charset="-128"/>
              </a:rPr>
              <a:t>　教育ニ関スル勅語</a:t>
            </a:r>
          </a:p>
          <a:p>
            <a:endParaRPr lang="ja-JP" altLang="en-US" sz="800" b="1" dirty="0">
              <a:latin typeface="HGS教科書体" panose="02020600000000000000" pitchFamily="18" charset="-128"/>
              <a:ea typeface="HGS教科書体" panose="02020600000000000000" pitchFamily="18" charset="-128"/>
            </a:endParaRPr>
          </a:p>
          <a:p>
            <a:r>
              <a:rPr lang="ja-JP" altLang="en-US" sz="800" b="1" dirty="0">
                <a:latin typeface="HGS教科書体" panose="02020600000000000000" pitchFamily="18" charset="-128"/>
                <a:ea typeface="HGS教科書体" panose="02020600000000000000" pitchFamily="18" charset="-128"/>
              </a:rPr>
              <a:t>朕惟フニ我カ皇祖皇宗國ヲ肇ムルコト宏遠ニ德ヲ樹ツルコト深厚ナリ我カ臣民克ク忠ニ克ク孝ニ億兆心ヲ一ニシテ世世厥ノ美ヲ濟セルハ此レ我カ國體ノ精華ニシテ教育ノ淵源亦實ニ此ニ存ス爾臣民父母ニ孝ニ兄弟ニ友ニ夫婦相和シ朋友相信シ恭儉己レヲ持シ博愛衆ニ及ホシ學ヲ修メ業ヲ習ヒ以テ智能ヲ啓發シ德器ヲ成就シ進テ公益ヲ廣メ世務ヲ開キ常ニ國憲ヲ重シ國法ニ遵ヒ一旦緩急アレハ義勇公ニ奉シ以テ天壤無窮ノ皇運ヲ扶翼スヘシ是ノ如キハ獨リ朕カ忠良ノ臣民タルノミナラス又以テ爾祖先ノ遺風ヲ顯彰スルニ足ラン斯ノ道ハ實ニ我カ皇祖皇宗ノ遺訓ニシテ子孫臣民ノ倶ニ遵守スヘキ所之ヲ古今ニ通シテ謬ラス之ヲ中外ニ施シテ悖ラス朕爾臣民ト倶ニ拳々服膺シテ咸其德ヲ一ニセンコトヲ庶幾フ</a:t>
            </a:r>
          </a:p>
          <a:p>
            <a:endParaRPr lang="ja-JP" altLang="en-US" sz="800" b="1" dirty="0">
              <a:latin typeface="HGS教科書体" panose="02020600000000000000" pitchFamily="18" charset="-128"/>
              <a:ea typeface="HGS教科書体" panose="02020600000000000000" pitchFamily="18" charset="-128"/>
            </a:endParaRPr>
          </a:p>
          <a:p>
            <a:r>
              <a:rPr lang="ja-JP" altLang="en-US" sz="800" b="1" dirty="0">
                <a:latin typeface="HGS教科書体" panose="02020600000000000000" pitchFamily="18" charset="-128"/>
                <a:ea typeface="HGS教科書体" panose="02020600000000000000" pitchFamily="18" charset="-128"/>
              </a:rPr>
              <a:t>明治二十三年十月三十日</a:t>
            </a:r>
          </a:p>
          <a:p>
            <a:endParaRPr lang="ja-JP" altLang="en-US" sz="800" b="1" dirty="0">
              <a:latin typeface="HGS教科書体" panose="02020600000000000000" pitchFamily="18" charset="-128"/>
              <a:ea typeface="HGS教科書体" panose="02020600000000000000" pitchFamily="18" charset="-128"/>
            </a:endParaRPr>
          </a:p>
          <a:p>
            <a:r>
              <a:rPr lang="ja-JP" altLang="en-US" sz="800" b="1" dirty="0">
                <a:latin typeface="HGS教科書体" panose="02020600000000000000" pitchFamily="18" charset="-128"/>
                <a:ea typeface="HGS教科書体" panose="02020600000000000000" pitchFamily="18" charset="-128"/>
              </a:rPr>
              <a:t>　御名御璽</a:t>
            </a:r>
            <a:endParaRPr lang="ja-JP" altLang="en-US" b="1" dirty="0">
              <a:latin typeface="HGS教科書体" panose="02020600000000000000" pitchFamily="18" charset="-128"/>
              <a:ea typeface="HGS教科書体" panose="02020600000000000000" pitchFamily="18" charset="-128"/>
            </a:endParaRPr>
          </a:p>
        </p:txBody>
      </p:sp>
      <p:pic>
        <p:nvPicPr>
          <p:cNvPr id="5" name="図 4">
            <a:extLst>
              <a:ext uri="{FF2B5EF4-FFF2-40B4-BE49-F238E27FC236}">
                <a16:creationId xmlns="" xmlns:a16="http://schemas.microsoft.com/office/drawing/2014/main" id="{DCFF5B06-C767-476A-9EF9-1C312DC7E1C3}"/>
              </a:ext>
            </a:extLst>
          </p:cNvPr>
          <p:cNvPicPr>
            <a:picLocks noChangeAspect="1"/>
          </p:cNvPicPr>
          <p:nvPr/>
        </p:nvPicPr>
        <p:blipFill>
          <a:blip r:embed="rId2"/>
          <a:stretch>
            <a:fillRect/>
          </a:stretch>
        </p:blipFill>
        <p:spPr>
          <a:xfrm>
            <a:off x="6845807" y="2675466"/>
            <a:ext cx="2009423" cy="1507067"/>
          </a:xfrm>
          <a:prstGeom prst="rect">
            <a:avLst/>
          </a:prstGeom>
        </p:spPr>
      </p:pic>
    </p:spTree>
    <p:extLst>
      <p:ext uri="{BB962C8B-B14F-4D97-AF65-F5344CB8AC3E}">
        <p14:creationId xmlns:p14="http://schemas.microsoft.com/office/powerpoint/2010/main" val="42914582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クロール: 横 1">
            <a:extLst>
              <a:ext uri="{FF2B5EF4-FFF2-40B4-BE49-F238E27FC236}">
                <a16:creationId xmlns="" xmlns:a16="http://schemas.microsoft.com/office/drawing/2014/main" id="{0DFE896B-C2E4-427A-8908-95FE665B5D9E}"/>
              </a:ext>
            </a:extLst>
          </p:cNvPr>
          <p:cNvSpPr/>
          <p:nvPr/>
        </p:nvSpPr>
        <p:spPr>
          <a:xfrm>
            <a:off x="1380744" y="0"/>
            <a:ext cx="7571232" cy="6940296"/>
          </a:xfrm>
          <a:prstGeom prst="horizontalScroll">
            <a:avLst/>
          </a:prstGeom>
        </p:spPr>
        <p:style>
          <a:lnRef idx="2">
            <a:schemeClr val="accent1"/>
          </a:lnRef>
          <a:fillRef idx="1">
            <a:schemeClr val="lt1"/>
          </a:fillRef>
          <a:effectRef idx="0">
            <a:schemeClr val="accent1"/>
          </a:effectRef>
          <a:fontRef idx="minor">
            <a:schemeClr val="dk1"/>
          </a:fontRef>
        </p:style>
        <p:txBody>
          <a:bodyPr vert="eaVert" rtlCol="0" anchor="ctr"/>
          <a:lstStyle/>
          <a:p>
            <a:r>
              <a:rPr lang="ja-JP" altLang="en-US" b="1" dirty="0">
                <a:latin typeface="HGS教科書体" panose="02020600000000000000" pitchFamily="18" charset="-128"/>
                <a:ea typeface="HGS教科書体" panose="02020600000000000000" pitchFamily="18" charset="-128"/>
              </a:rPr>
              <a:t>　教育ニ関スル勅語</a:t>
            </a:r>
          </a:p>
          <a:p>
            <a:endParaRPr lang="ja-JP" altLang="en-US" b="1" dirty="0">
              <a:latin typeface="HGS教科書体" panose="02020600000000000000" pitchFamily="18" charset="-128"/>
              <a:ea typeface="HGS教科書体" panose="02020600000000000000" pitchFamily="18" charset="-128"/>
            </a:endParaRPr>
          </a:p>
          <a:p>
            <a:r>
              <a:rPr lang="ja-JP" altLang="en-US" b="1" dirty="0">
                <a:latin typeface="HGS教科書体" panose="02020600000000000000" pitchFamily="18" charset="-128"/>
                <a:ea typeface="HGS教科書体" panose="02020600000000000000" pitchFamily="18" charset="-128"/>
              </a:rPr>
              <a:t>朕惟フニ我カ皇祖皇宗國ヲ肇ムルコト宏遠ニ德ヲ樹ツルコト深厚ナリ我カ臣民克ク忠ニ克ク孝ニ億兆心ヲ一ニシテ世世厥ノ美ヲ濟セルハ此レ我カ國體ノ精華ニシテ教育ノ淵源亦實ニ此ニ存ス爾臣民父母ニ孝ニ兄弟ニ友ニ夫婦相和シ朋友相信シ恭儉己レヲ持シ博愛衆ニ及ホシ學ヲ修メ業ヲ習ヒ以テ智能ヲ啓發シ德器ヲ成就シ進テ公益ヲ廣メ世務ヲ開キ常ニ國憲ヲ重シ國法ニ遵ヒ一旦緩急アレハ義勇公ニ奉シ以テ天壤無窮ノ皇運ヲ扶翼スヘシ是ノ如キハ獨リ朕カ忠良ノ臣民タルノミナラス又以テ爾祖先ノ遺風ヲ顯彰スルニ足ラン斯ノ道ハ實ニ我カ皇祖皇宗ノ遺訓ニシテ子孫臣民ノ倶ニ遵守スヘキ所之ヲ古今ニ通シテ謬ラス之ヲ中外ニ施シテ悖ラス朕爾臣民ト倶ニ拳々服膺シテ咸其德ヲ一ニセンコトヲ庶幾フ</a:t>
            </a:r>
          </a:p>
          <a:p>
            <a:endParaRPr lang="ja-JP" altLang="en-US" b="1" dirty="0">
              <a:latin typeface="HGS教科書体" panose="02020600000000000000" pitchFamily="18" charset="-128"/>
              <a:ea typeface="HGS教科書体" panose="02020600000000000000" pitchFamily="18" charset="-128"/>
            </a:endParaRPr>
          </a:p>
          <a:p>
            <a:r>
              <a:rPr lang="ja-JP" altLang="en-US" b="1" dirty="0">
                <a:latin typeface="HGS教科書体" panose="02020600000000000000" pitchFamily="18" charset="-128"/>
                <a:ea typeface="HGS教科書体" panose="02020600000000000000" pitchFamily="18" charset="-128"/>
              </a:rPr>
              <a:t>明治二十三年十月三十日</a:t>
            </a:r>
          </a:p>
          <a:p>
            <a:endParaRPr lang="ja-JP" altLang="en-US" b="1" dirty="0">
              <a:latin typeface="HGS教科書体" panose="02020600000000000000" pitchFamily="18" charset="-128"/>
              <a:ea typeface="HGS教科書体" panose="02020600000000000000" pitchFamily="18" charset="-128"/>
            </a:endParaRPr>
          </a:p>
          <a:p>
            <a:r>
              <a:rPr lang="ja-JP" altLang="en-US" b="1" dirty="0">
                <a:latin typeface="HGS教科書体" panose="02020600000000000000" pitchFamily="18" charset="-128"/>
                <a:ea typeface="HGS教科書体" panose="02020600000000000000" pitchFamily="18" charset="-128"/>
              </a:rPr>
              <a:t>　御名御璽</a:t>
            </a:r>
          </a:p>
        </p:txBody>
      </p:sp>
      <p:pic>
        <p:nvPicPr>
          <p:cNvPr id="3" name="図 2">
            <a:extLst>
              <a:ext uri="{FF2B5EF4-FFF2-40B4-BE49-F238E27FC236}">
                <a16:creationId xmlns="" xmlns:a16="http://schemas.microsoft.com/office/drawing/2014/main" id="{575553F7-7BBE-4937-93F3-4ECA7AAA35DA}"/>
              </a:ext>
            </a:extLst>
          </p:cNvPr>
          <p:cNvPicPr>
            <a:picLocks noChangeAspect="1"/>
          </p:cNvPicPr>
          <p:nvPr/>
        </p:nvPicPr>
        <p:blipFill>
          <a:blip r:embed="rId2"/>
          <a:stretch>
            <a:fillRect/>
          </a:stretch>
        </p:blipFill>
        <p:spPr>
          <a:xfrm>
            <a:off x="9555300" y="4322836"/>
            <a:ext cx="1804776" cy="1745124"/>
          </a:xfrm>
          <a:prstGeom prst="rect">
            <a:avLst/>
          </a:prstGeom>
        </p:spPr>
      </p:pic>
      <p:sp>
        <p:nvSpPr>
          <p:cNvPr id="4" name="思考の吹き出し: 雲形 3">
            <a:extLst>
              <a:ext uri="{FF2B5EF4-FFF2-40B4-BE49-F238E27FC236}">
                <a16:creationId xmlns="" xmlns:a16="http://schemas.microsoft.com/office/drawing/2014/main" id="{2EA0DD06-D9E7-4808-9512-EFC4CC39D14E}"/>
              </a:ext>
            </a:extLst>
          </p:cNvPr>
          <p:cNvSpPr/>
          <p:nvPr/>
        </p:nvSpPr>
        <p:spPr>
          <a:xfrm>
            <a:off x="9555300" y="1106424"/>
            <a:ext cx="2344092" cy="3216412"/>
          </a:xfrm>
          <a:prstGeom prst="cloudCallout">
            <a:avLst>
              <a:gd name="adj1" fmla="val -11861"/>
              <a:gd name="adj2" fmla="val 53403"/>
            </a:avLst>
          </a:prstGeom>
        </p:spPr>
        <p:style>
          <a:lnRef idx="2">
            <a:schemeClr val="accent2"/>
          </a:lnRef>
          <a:fillRef idx="1">
            <a:schemeClr val="lt1"/>
          </a:fillRef>
          <a:effectRef idx="0">
            <a:schemeClr val="accent2"/>
          </a:effectRef>
          <a:fontRef idx="minor">
            <a:schemeClr val="dk1"/>
          </a:fontRef>
        </p:style>
        <p:txBody>
          <a:bodyPr vert="eaVert" rtlCol="0" anchor="ctr"/>
          <a:lstStyle/>
          <a:p>
            <a:r>
              <a:rPr kumimoji="1" lang="ja-JP" altLang="en-US" dirty="0"/>
              <a:t>教育勅語は正しく読まなければならない。</a:t>
            </a:r>
          </a:p>
        </p:txBody>
      </p:sp>
    </p:spTree>
    <p:extLst>
      <p:ext uri="{BB962C8B-B14F-4D97-AF65-F5344CB8AC3E}">
        <p14:creationId xmlns:p14="http://schemas.microsoft.com/office/powerpoint/2010/main" val="400593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ローチャート: 書類 1">
            <a:extLst>
              <a:ext uri="{FF2B5EF4-FFF2-40B4-BE49-F238E27FC236}">
                <a16:creationId xmlns="" xmlns:a16="http://schemas.microsoft.com/office/drawing/2014/main" id="{2498042A-A5F1-4CD0-A0C7-7331C10BD362}"/>
              </a:ext>
            </a:extLst>
          </p:cNvPr>
          <p:cNvSpPr/>
          <p:nvPr/>
        </p:nvSpPr>
        <p:spPr>
          <a:xfrm>
            <a:off x="1106424" y="274320"/>
            <a:ext cx="7781544" cy="6163056"/>
          </a:xfrm>
          <a:prstGeom prst="flowChartDocument">
            <a:avLst/>
          </a:prstGeom>
        </p:spPr>
        <p:style>
          <a:lnRef idx="2">
            <a:schemeClr val="accent1"/>
          </a:lnRef>
          <a:fillRef idx="1">
            <a:schemeClr val="lt1"/>
          </a:fillRef>
          <a:effectRef idx="0">
            <a:schemeClr val="accent1"/>
          </a:effectRef>
          <a:fontRef idx="minor">
            <a:schemeClr val="dk1"/>
          </a:fontRef>
        </p:style>
        <p:txBody>
          <a:bodyPr vert="eaVert" rtlCol="0" anchor="ctr"/>
          <a:lstStyle/>
          <a:p>
            <a:r>
              <a:rPr lang="ja-JP" altLang="en-US" sz="2800" dirty="0">
                <a:latin typeface="HG丸ｺﾞｼｯｸM-PRO" panose="020F0600000000000000" pitchFamily="50" charset="-128"/>
                <a:ea typeface="HG丸ｺﾞｼｯｸM-PRO" panose="020F0600000000000000" pitchFamily="50" charset="-128"/>
              </a:rPr>
              <a:t>朕（天皇である私）が考えるに、私と私の子である臣民のご先祖様がこの国を造ったのは天照大神以来の神話に由来するものであり、代々の天皇は国民に深く厚く徳を植え付けてきたということである。天皇である私の臣下である臣民は親に孝行をするように私に忠を尽くしなさい。日本は世界に類例のない素晴らしい国だ。だから、天皇の臣下である臣民はいつの時代も忠孝の道を実践してきた。そうした歴史が何より大切であり、教育の原点なのである。</a:t>
            </a:r>
            <a:endParaRPr kumimoji="1" lang="ja-JP" altLang="en-US" sz="2800" dirty="0">
              <a:latin typeface="HG丸ｺﾞｼｯｸM-PRO" panose="020F0600000000000000" pitchFamily="50" charset="-128"/>
              <a:ea typeface="HG丸ｺﾞｼｯｸM-PRO" panose="020F0600000000000000" pitchFamily="50" charset="-128"/>
            </a:endParaRPr>
          </a:p>
        </p:txBody>
      </p:sp>
      <p:pic>
        <p:nvPicPr>
          <p:cNvPr id="3" name="図 2">
            <a:extLst>
              <a:ext uri="{FF2B5EF4-FFF2-40B4-BE49-F238E27FC236}">
                <a16:creationId xmlns="" xmlns:a16="http://schemas.microsoft.com/office/drawing/2014/main" id="{B33F3138-A426-4FF0-9AB8-5C1B50DD38CB}"/>
              </a:ext>
            </a:extLst>
          </p:cNvPr>
          <p:cNvPicPr>
            <a:picLocks noChangeAspect="1"/>
          </p:cNvPicPr>
          <p:nvPr/>
        </p:nvPicPr>
        <p:blipFill>
          <a:blip r:embed="rId2"/>
          <a:stretch>
            <a:fillRect/>
          </a:stretch>
        </p:blipFill>
        <p:spPr>
          <a:xfrm>
            <a:off x="9491292" y="4386844"/>
            <a:ext cx="1804776" cy="1745124"/>
          </a:xfrm>
          <a:prstGeom prst="rect">
            <a:avLst/>
          </a:prstGeom>
        </p:spPr>
      </p:pic>
      <p:sp>
        <p:nvSpPr>
          <p:cNvPr id="4" name="思考の吹き出し: 雲形 3">
            <a:extLst>
              <a:ext uri="{FF2B5EF4-FFF2-40B4-BE49-F238E27FC236}">
                <a16:creationId xmlns="" xmlns:a16="http://schemas.microsoft.com/office/drawing/2014/main" id="{AED4DC2F-D1A1-4390-9B2A-724CD4911439}"/>
              </a:ext>
            </a:extLst>
          </p:cNvPr>
          <p:cNvSpPr/>
          <p:nvPr/>
        </p:nvSpPr>
        <p:spPr>
          <a:xfrm>
            <a:off x="9409176" y="726032"/>
            <a:ext cx="2627736" cy="3337560"/>
          </a:xfrm>
          <a:prstGeom prst="cloudCallout">
            <a:avLst/>
          </a:prstGeom>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dirty="0"/>
              <a:t>朕、つまり天皇が考える主体なのだ。ともかく天皇である私のために忠を尽くしなさい。それが教育の原点なのだ</a:t>
            </a:r>
          </a:p>
        </p:txBody>
      </p:sp>
    </p:spTree>
    <p:extLst>
      <p:ext uri="{BB962C8B-B14F-4D97-AF65-F5344CB8AC3E}">
        <p14:creationId xmlns:p14="http://schemas.microsoft.com/office/powerpoint/2010/main" val="11259893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ローチャート: 書類 1">
            <a:extLst>
              <a:ext uri="{FF2B5EF4-FFF2-40B4-BE49-F238E27FC236}">
                <a16:creationId xmlns="" xmlns:a16="http://schemas.microsoft.com/office/drawing/2014/main" id="{2498042A-A5F1-4CD0-A0C7-7331C10BD362}"/>
              </a:ext>
            </a:extLst>
          </p:cNvPr>
          <p:cNvSpPr/>
          <p:nvPr/>
        </p:nvSpPr>
        <p:spPr>
          <a:xfrm>
            <a:off x="1106424" y="274320"/>
            <a:ext cx="7781544" cy="6163056"/>
          </a:xfrm>
          <a:prstGeom prst="flowChartDocument">
            <a:avLst/>
          </a:prstGeom>
        </p:spPr>
        <p:style>
          <a:lnRef idx="2">
            <a:schemeClr val="accent1"/>
          </a:lnRef>
          <a:fillRef idx="1">
            <a:schemeClr val="lt1"/>
          </a:fillRef>
          <a:effectRef idx="0">
            <a:schemeClr val="accent1"/>
          </a:effectRef>
          <a:fontRef idx="minor">
            <a:schemeClr val="dk1"/>
          </a:fontRef>
        </p:style>
        <p:txBody>
          <a:bodyPr vert="eaVert" rtlCol="0" anchor="ctr"/>
          <a:lstStyle/>
          <a:p>
            <a:r>
              <a:rPr lang="ja-JP" altLang="en-US" sz="2800" dirty="0">
                <a:latin typeface="HG丸ｺﾞｼｯｸM-PRO" panose="020F0600000000000000" pitchFamily="50" charset="-128"/>
                <a:ea typeface="HG丸ｺﾞｼｯｸM-PRO" panose="020F0600000000000000" pitchFamily="50" charset="-128"/>
              </a:rPr>
              <a:t>おまえたち、私の臣下である臣民よ、親の恩に対して孝行で報いること、兄弟は長幼の序の元に仲良くすること、そのように家族を大切にすることが国家・国力の基本となる。殊に夫婦が家を作るのであるから、それは国家の大本になるので、その関係は最も大切である。また親しい友との間には信義が必要である。謙虚であり、質素であること、自分を捨てて他人のために力を尽くすことがたいせつであり、それは国家のあり方にも通ずる。</a:t>
            </a:r>
            <a:endParaRPr kumimoji="1" lang="ja-JP" altLang="en-US" sz="4000" dirty="0">
              <a:latin typeface="HG丸ｺﾞｼｯｸM-PRO" panose="020F0600000000000000" pitchFamily="50" charset="-128"/>
              <a:ea typeface="HG丸ｺﾞｼｯｸM-PRO" panose="020F0600000000000000" pitchFamily="50" charset="-128"/>
            </a:endParaRPr>
          </a:p>
        </p:txBody>
      </p:sp>
      <p:pic>
        <p:nvPicPr>
          <p:cNvPr id="3" name="図 2">
            <a:extLst>
              <a:ext uri="{FF2B5EF4-FFF2-40B4-BE49-F238E27FC236}">
                <a16:creationId xmlns="" xmlns:a16="http://schemas.microsoft.com/office/drawing/2014/main" id="{B33F3138-A426-4FF0-9AB8-5C1B50DD38CB}"/>
              </a:ext>
            </a:extLst>
          </p:cNvPr>
          <p:cNvPicPr>
            <a:picLocks noChangeAspect="1"/>
          </p:cNvPicPr>
          <p:nvPr/>
        </p:nvPicPr>
        <p:blipFill>
          <a:blip r:embed="rId2"/>
          <a:stretch>
            <a:fillRect/>
          </a:stretch>
        </p:blipFill>
        <p:spPr>
          <a:xfrm>
            <a:off x="9491292" y="4386844"/>
            <a:ext cx="1804776" cy="1745124"/>
          </a:xfrm>
          <a:prstGeom prst="rect">
            <a:avLst/>
          </a:prstGeom>
        </p:spPr>
      </p:pic>
      <p:sp>
        <p:nvSpPr>
          <p:cNvPr id="4" name="思考の吹き出し: 雲形 3">
            <a:extLst>
              <a:ext uri="{FF2B5EF4-FFF2-40B4-BE49-F238E27FC236}">
                <a16:creationId xmlns="" xmlns:a16="http://schemas.microsoft.com/office/drawing/2014/main" id="{AED4DC2F-D1A1-4390-9B2A-724CD4911439}"/>
              </a:ext>
            </a:extLst>
          </p:cNvPr>
          <p:cNvSpPr/>
          <p:nvPr/>
        </p:nvSpPr>
        <p:spPr>
          <a:xfrm>
            <a:off x="9409176" y="726032"/>
            <a:ext cx="2627736" cy="3337560"/>
          </a:xfrm>
          <a:prstGeom prst="cloudCallout">
            <a:avLst/>
          </a:prstGeom>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dirty="0"/>
              <a:t>おまえたち臣民よ、おまえたちが封建道徳に従い、仲睦まじくすることが天皇の国家のためである。</a:t>
            </a:r>
          </a:p>
        </p:txBody>
      </p:sp>
    </p:spTree>
    <p:extLst>
      <p:ext uri="{BB962C8B-B14F-4D97-AF65-F5344CB8AC3E}">
        <p14:creationId xmlns:p14="http://schemas.microsoft.com/office/powerpoint/2010/main" val="28930433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ローチャート: 書類 1">
            <a:extLst>
              <a:ext uri="{FF2B5EF4-FFF2-40B4-BE49-F238E27FC236}">
                <a16:creationId xmlns="" xmlns:a16="http://schemas.microsoft.com/office/drawing/2014/main" id="{2498042A-A5F1-4CD0-A0C7-7331C10BD362}"/>
              </a:ext>
            </a:extLst>
          </p:cNvPr>
          <p:cNvSpPr/>
          <p:nvPr/>
        </p:nvSpPr>
        <p:spPr>
          <a:xfrm>
            <a:off x="1106424" y="274320"/>
            <a:ext cx="7781544" cy="6163056"/>
          </a:xfrm>
          <a:prstGeom prst="flowChartDocument">
            <a:avLst/>
          </a:prstGeom>
        </p:spPr>
        <p:style>
          <a:lnRef idx="2">
            <a:schemeClr val="accent1"/>
          </a:lnRef>
          <a:fillRef idx="1">
            <a:schemeClr val="lt1"/>
          </a:fillRef>
          <a:effectRef idx="0">
            <a:schemeClr val="accent1"/>
          </a:effectRef>
          <a:fontRef idx="minor">
            <a:schemeClr val="dk1"/>
          </a:fontRef>
        </p:style>
        <p:txBody>
          <a:bodyPr vert="eaVert" rtlCol="0" anchor="ctr"/>
          <a:lstStyle/>
          <a:p>
            <a:r>
              <a:rPr lang="ja-JP" altLang="en-US" sz="2800" dirty="0">
                <a:latin typeface="HG丸ｺﾞｼｯｸM-PRO" panose="020F0600000000000000" pitchFamily="50" charset="-128"/>
                <a:ea typeface="HG丸ｺﾞｼｯｸM-PRO" panose="020F0600000000000000" pitchFamily="50" charset="-128"/>
              </a:rPr>
              <a:t>学問を学び仕事を身につけ自分の能力を高め、徳を身につけることは一家のため国家のために大切である。そして自分のためにではなく国家、社会の利益を考えよう。私のつくった帝国憲法を重んじ、臣民として国法に従うこと。また、国家に危機があったときには一命をなげうって尽くさなくてはならない。そして皇室の発展のために少しでも役立つようにしなければならない。このことは天皇の臣下である臣民が今従順な臣民であることはもちろん。おまえたちの祖先がそのようにしてきたからだ。</a:t>
            </a:r>
            <a:endParaRPr kumimoji="1" lang="ja-JP" altLang="en-US" sz="4000" dirty="0">
              <a:latin typeface="HG丸ｺﾞｼｯｸM-PRO" panose="020F0600000000000000" pitchFamily="50" charset="-128"/>
              <a:ea typeface="HG丸ｺﾞｼｯｸM-PRO" panose="020F0600000000000000" pitchFamily="50" charset="-128"/>
            </a:endParaRPr>
          </a:p>
        </p:txBody>
      </p:sp>
      <p:pic>
        <p:nvPicPr>
          <p:cNvPr id="3" name="図 2">
            <a:extLst>
              <a:ext uri="{FF2B5EF4-FFF2-40B4-BE49-F238E27FC236}">
                <a16:creationId xmlns="" xmlns:a16="http://schemas.microsoft.com/office/drawing/2014/main" id="{B33F3138-A426-4FF0-9AB8-5C1B50DD38CB}"/>
              </a:ext>
            </a:extLst>
          </p:cNvPr>
          <p:cNvPicPr>
            <a:picLocks noChangeAspect="1"/>
          </p:cNvPicPr>
          <p:nvPr/>
        </p:nvPicPr>
        <p:blipFill>
          <a:blip r:embed="rId2"/>
          <a:stretch>
            <a:fillRect/>
          </a:stretch>
        </p:blipFill>
        <p:spPr>
          <a:xfrm>
            <a:off x="9491292" y="4386844"/>
            <a:ext cx="1804776" cy="1745124"/>
          </a:xfrm>
          <a:prstGeom prst="rect">
            <a:avLst/>
          </a:prstGeom>
        </p:spPr>
      </p:pic>
      <p:sp>
        <p:nvSpPr>
          <p:cNvPr id="4" name="思考の吹き出し: 雲形 3">
            <a:extLst>
              <a:ext uri="{FF2B5EF4-FFF2-40B4-BE49-F238E27FC236}">
                <a16:creationId xmlns="" xmlns:a16="http://schemas.microsoft.com/office/drawing/2014/main" id="{AED4DC2F-D1A1-4390-9B2A-724CD4911439}"/>
              </a:ext>
            </a:extLst>
          </p:cNvPr>
          <p:cNvSpPr/>
          <p:nvPr/>
        </p:nvSpPr>
        <p:spPr>
          <a:xfrm>
            <a:off x="9409176" y="726032"/>
            <a:ext cx="2627736" cy="3337560"/>
          </a:xfrm>
          <a:prstGeom prst="cloudCallout">
            <a:avLst/>
          </a:prstGeom>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dirty="0"/>
              <a:t>天皇の国家のために自分を磨け、そして天皇の決めた法に従い、危機があれば皇室のために身を捧げなさい</a:t>
            </a:r>
          </a:p>
        </p:txBody>
      </p:sp>
    </p:spTree>
    <p:extLst>
      <p:ext uri="{BB962C8B-B14F-4D97-AF65-F5344CB8AC3E}">
        <p14:creationId xmlns:p14="http://schemas.microsoft.com/office/powerpoint/2010/main" val="11345568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ローチャート: 書類 1">
            <a:extLst>
              <a:ext uri="{FF2B5EF4-FFF2-40B4-BE49-F238E27FC236}">
                <a16:creationId xmlns="" xmlns:a16="http://schemas.microsoft.com/office/drawing/2014/main" id="{2498042A-A5F1-4CD0-A0C7-7331C10BD362}"/>
              </a:ext>
            </a:extLst>
          </p:cNvPr>
          <p:cNvSpPr/>
          <p:nvPr/>
        </p:nvSpPr>
        <p:spPr>
          <a:xfrm>
            <a:off x="1106424" y="274320"/>
            <a:ext cx="7781544" cy="6163056"/>
          </a:xfrm>
          <a:prstGeom prst="flowChartDocument">
            <a:avLst/>
          </a:prstGeom>
        </p:spPr>
        <p:style>
          <a:lnRef idx="2">
            <a:schemeClr val="accent1"/>
          </a:lnRef>
          <a:fillRef idx="1">
            <a:schemeClr val="lt1"/>
          </a:fillRef>
          <a:effectRef idx="0">
            <a:schemeClr val="accent1"/>
          </a:effectRef>
          <a:fontRef idx="minor">
            <a:schemeClr val="dk1"/>
          </a:fontRef>
        </p:style>
        <p:txBody>
          <a:bodyPr vert="eaVert" rtlCol="0" anchor="ctr"/>
          <a:lstStyle/>
          <a:p>
            <a:r>
              <a:rPr lang="ja-JP" altLang="en-US" sz="2800" dirty="0">
                <a:latin typeface="HG丸ｺﾞｼｯｸM-PRO" panose="020F0600000000000000" pitchFamily="50" charset="-128"/>
                <a:ea typeface="HG丸ｺﾞｼｯｸM-PRO" panose="020F0600000000000000" pitchFamily="50" charset="-128"/>
              </a:rPr>
              <a:t>忠孝を第一に思う教えは私の先祖が遺してきた教えであり、その子孫である私と私の臣下である臣民はともに護らなければならないものである。そして忠孝の教えは今も昔も正しいし、外国でも正しい道徳のはずだ。天皇である私は私の臣下である臣民とともに決してこの教えを忘れず、だれもが同じ忠孝の教えを守ることを願うものである。</a:t>
            </a:r>
            <a:endParaRPr kumimoji="1" lang="ja-JP" altLang="en-US" sz="5400" dirty="0">
              <a:latin typeface="HG丸ｺﾞｼｯｸM-PRO" panose="020F0600000000000000" pitchFamily="50" charset="-128"/>
              <a:ea typeface="HG丸ｺﾞｼｯｸM-PRO" panose="020F0600000000000000" pitchFamily="50" charset="-128"/>
            </a:endParaRPr>
          </a:p>
        </p:txBody>
      </p:sp>
      <p:pic>
        <p:nvPicPr>
          <p:cNvPr id="3" name="図 2">
            <a:extLst>
              <a:ext uri="{FF2B5EF4-FFF2-40B4-BE49-F238E27FC236}">
                <a16:creationId xmlns="" xmlns:a16="http://schemas.microsoft.com/office/drawing/2014/main" id="{B33F3138-A426-4FF0-9AB8-5C1B50DD38CB}"/>
              </a:ext>
            </a:extLst>
          </p:cNvPr>
          <p:cNvPicPr>
            <a:picLocks noChangeAspect="1"/>
          </p:cNvPicPr>
          <p:nvPr/>
        </p:nvPicPr>
        <p:blipFill>
          <a:blip r:embed="rId2"/>
          <a:stretch>
            <a:fillRect/>
          </a:stretch>
        </p:blipFill>
        <p:spPr>
          <a:xfrm>
            <a:off x="9491292" y="4386844"/>
            <a:ext cx="1804776" cy="1745124"/>
          </a:xfrm>
          <a:prstGeom prst="rect">
            <a:avLst/>
          </a:prstGeom>
        </p:spPr>
      </p:pic>
      <p:sp>
        <p:nvSpPr>
          <p:cNvPr id="4" name="思考の吹き出し: 雲形 3">
            <a:extLst>
              <a:ext uri="{FF2B5EF4-FFF2-40B4-BE49-F238E27FC236}">
                <a16:creationId xmlns="" xmlns:a16="http://schemas.microsoft.com/office/drawing/2014/main" id="{AED4DC2F-D1A1-4390-9B2A-724CD4911439}"/>
              </a:ext>
            </a:extLst>
          </p:cNvPr>
          <p:cNvSpPr/>
          <p:nvPr/>
        </p:nvSpPr>
        <p:spPr>
          <a:xfrm>
            <a:off x="9409176" y="726032"/>
            <a:ext cx="2627736" cy="3337560"/>
          </a:xfrm>
          <a:prstGeom prst="cloudCallout">
            <a:avLst/>
          </a:prstGeom>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dirty="0"/>
              <a:t>忠孝の教えを臣民は守らなくてはならない。そのことは今も昔も世界中で通用する真理なのだ。みんな忠孝。</a:t>
            </a:r>
          </a:p>
        </p:txBody>
      </p:sp>
    </p:spTree>
    <p:extLst>
      <p:ext uri="{BB962C8B-B14F-4D97-AF65-F5344CB8AC3E}">
        <p14:creationId xmlns:p14="http://schemas.microsoft.com/office/powerpoint/2010/main" val="20876969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cxnSp>
        <p:nvCxnSpPr>
          <p:cNvPr id="68" name="Straight Connector 8">
            <a:extLst>
              <a:ext uri="{FF2B5EF4-FFF2-40B4-BE49-F238E27FC236}">
                <a16:creationId xmlns="" xmlns:a16="http://schemas.microsoft.com/office/drawing/2014/main" id="{C9E04345-1043-4D96-ABE6-00F6ACF69694}"/>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10">
            <a:extLst>
              <a:ext uri="{FF2B5EF4-FFF2-40B4-BE49-F238E27FC236}">
                <a16:creationId xmlns="" xmlns:a16="http://schemas.microsoft.com/office/drawing/2014/main" id="{D7EE1466-9BC6-4EB8-9018-C6B91A8C8BE8}"/>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12">
            <a:extLst>
              <a:ext uri="{FF2B5EF4-FFF2-40B4-BE49-F238E27FC236}">
                <a16:creationId xmlns="" xmlns:a16="http://schemas.microsoft.com/office/drawing/2014/main" id="{C1E67979-53DE-4CF0-9CA5-9AF63F6738DE}"/>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14">
            <a:extLst>
              <a:ext uri="{FF2B5EF4-FFF2-40B4-BE49-F238E27FC236}">
                <a16:creationId xmlns="" xmlns:a16="http://schemas.microsoft.com/office/drawing/2014/main" id="{9F843DF4-BA4F-4BAE-B081-09118B7CE968}"/>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16">
            <a:extLst>
              <a:ext uri="{FF2B5EF4-FFF2-40B4-BE49-F238E27FC236}">
                <a16:creationId xmlns="" xmlns:a16="http://schemas.microsoft.com/office/drawing/2014/main" id="{127259AD-7457-460C-8758-B05705CFD02A}"/>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73" name="Rectangle 18">
            <a:extLst>
              <a:ext uri="{FF2B5EF4-FFF2-40B4-BE49-F238E27FC236}">
                <a16:creationId xmlns="" xmlns:a16="http://schemas.microsoft.com/office/drawing/2014/main" id="{E848AE48-1FE6-47D4-8196-B8BCF1FDD6BA}"/>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20">
            <a:extLst>
              <a:ext uri="{FF2B5EF4-FFF2-40B4-BE49-F238E27FC236}">
                <a16:creationId xmlns="" xmlns:a16="http://schemas.microsoft.com/office/drawing/2014/main" id="{C4BF44CF-607D-4572-8EDD-58D34B72045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206969" y="2963333"/>
            <a:ext cx="2981858" cy="3208867"/>
            <a:chOff x="9206969" y="2963333"/>
            <a:chExt cx="2981858" cy="3208867"/>
          </a:xfrm>
        </p:grpSpPr>
        <p:cxnSp>
          <p:nvCxnSpPr>
            <p:cNvPr id="22" name="Straight Connector 21">
              <a:extLst>
                <a:ext uri="{FF2B5EF4-FFF2-40B4-BE49-F238E27FC236}">
                  <a16:creationId xmlns="" xmlns:a16="http://schemas.microsoft.com/office/drawing/2014/main" id="{ED7996DF-5170-4BA8-96C6-475C63E2E910}"/>
                </a:ext>
              </a:extLst>
            </p:cNvPr>
            <p:cNvCxnSpPr/>
            <p:nvPr>
              <p:extLst>
                <p:ext uri="{386F3935-93C4-4BCD-93E2-E3B085C9AB24}">
                  <p16:designElem xmlns=""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22">
              <a:extLst>
                <a:ext uri="{FF2B5EF4-FFF2-40B4-BE49-F238E27FC236}">
                  <a16:creationId xmlns="" xmlns:a16="http://schemas.microsoft.com/office/drawing/2014/main" id="{AC7AA695-E385-4E8A-90B4-0D12835EBD8F}"/>
                </a:ext>
              </a:extLst>
            </p:cNvPr>
            <p:cNvCxnSpPr/>
            <p:nvPr>
              <p:extLst>
                <p:ext uri="{386F3935-93C4-4BCD-93E2-E3B085C9AB24}">
                  <p16:designElem xmlns=""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 xmlns:a16="http://schemas.microsoft.com/office/drawing/2014/main" id="{C44AF997-D744-4ED9-AC18-9B6C6BD997F7}"/>
                </a:ext>
              </a:extLst>
            </p:cNvPr>
            <p:cNvCxnSpPr/>
            <p:nvPr>
              <p:extLst>
                <p:ext uri="{386F3935-93C4-4BCD-93E2-E3B085C9AB24}">
                  <p16:designElem xmlns=""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 xmlns:a16="http://schemas.microsoft.com/office/drawing/2014/main" id="{486294F8-E647-4451-80EF-CC02DB3CB4B2}"/>
                </a:ext>
              </a:extLst>
            </p:cNvPr>
            <p:cNvCxnSpPr/>
            <p:nvPr>
              <p:extLst>
                <p:ext uri="{386F3935-93C4-4BCD-93E2-E3B085C9AB24}">
                  <p16:designElem xmlns=""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 xmlns:a16="http://schemas.microsoft.com/office/drawing/2014/main" id="{B666D36E-7D02-4608-86CB-DF7B649EBCB7}"/>
                </a:ext>
              </a:extLst>
            </p:cNvPr>
            <p:cNvCxnSpPr/>
            <p:nvPr>
              <p:extLst>
                <p:ext uri="{386F3935-93C4-4BCD-93E2-E3B085C9AB24}">
                  <p16:designElem xmlns=""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76" name="Snip Diagonal Corner Rectangle 12">
            <a:extLst>
              <a:ext uri="{FF2B5EF4-FFF2-40B4-BE49-F238E27FC236}">
                <a16:creationId xmlns="" xmlns:a16="http://schemas.microsoft.com/office/drawing/2014/main" id="{214C558A-0562-4149-815A-938155FD533A}"/>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72251" y="690851"/>
            <a:ext cx="9615670" cy="3607302"/>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a:extLst>
              <a:ext uri="{FF2B5EF4-FFF2-40B4-BE49-F238E27FC236}">
                <a16:creationId xmlns="" xmlns:a16="http://schemas.microsoft.com/office/drawing/2014/main" id="{943D5CE3-B9D3-468B-ADFD-5DD9080B32D3}"/>
              </a:ext>
            </a:extLst>
          </p:cNvPr>
          <p:cNvPicPr>
            <a:picLocks noChangeAspect="1"/>
          </p:cNvPicPr>
          <p:nvPr/>
        </p:nvPicPr>
        <p:blipFill rotWithShape="1">
          <a:blip r:embed="rId2"/>
          <a:srcRect t="27275" r="1" b="19820"/>
          <a:stretch/>
        </p:blipFill>
        <p:spPr>
          <a:xfrm>
            <a:off x="834934" y="854087"/>
            <a:ext cx="9290304" cy="3280831"/>
          </a:xfrm>
          <a:custGeom>
            <a:avLst/>
            <a:gdLst>
              <a:gd name="connsiteX0" fmla="*/ 402071 w 9290304"/>
              <a:gd name="connsiteY0" fmla="*/ 0 h 3280831"/>
              <a:gd name="connsiteX1" fmla="*/ 9290304 w 9290304"/>
              <a:gd name="connsiteY1" fmla="*/ 0 h 3280831"/>
              <a:gd name="connsiteX2" fmla="*/ 9290304 w 9290304"/>
              <a:gd name="connsiteY2" fmla="*/ 2876895 h 3280831"/>
              <a:gd name="connsiteX3" fmla="*/ 8886368 w 9290304"/>
              <a:gd name="connsiteY3" fmla="*/ 3280831 h 3280831"/>
              <a:gd name="connsiteX4" fmla="*/ 0 w 9290304"/>
              <a:gd name="connsiteY4" fmla="*/ 3280831 h 3280831"/>
              <a:gd name="connsiteX5" fmla="*/ 0 w 9290304"/>
              <a:gd name="connsiteY5" fmla="*/ 402071 h 328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0304" h="3280831">
                <a:moveTo>
                  <a:pt x="402071" y="0"/>
                </a:moveTo>
                <a:lnTo>
                  <a:pt x="9290304" y="0"/>
                </a:lnTo>
                <a:lnTo>
                  <a:pt x="9290304" y="2876895"/>
                </a:lnTo>
                <a:lnTo>
                  <a:pt x="8886368" y="3280831"/>
                </a:lnTo>
                <a:lnTo>
                  <a:pt x="0" y="3280831"/>
                </a:lnTo>
                <a:lnTo>
                  <a:pt x="0" y="402071"/>
                </a:lnTo>
                <a:close/>
              </a:path>
            </a:pathLst>
          </a:custGeom>
        </p:spPr>
      </p:pic>
      <p:sp>
        <p:nvSpPr>
          <p:cNvPr id="2" name="タイトル 1">
            <a:extLst>
              <a:ext uri="{FF2B5EF4-FFF2-40B4-BE49-F238E27FC236}">
                <a16:creationId xmlns="" xmlns:a16="http://schemas.microsoft.com/office/drawing/2014/main" id="{122C82C6-4B71-45DD-8E8E-D0F2EBD6ACAA}"/>
              </a:ext>
            </a:extLst>
          </p:cNvPr>
          <p:cNvSpPr>
            <a:spLocks noGrp="1"/>
          </p:cNvSpPr>
          <p:nvPr>
            <p:ph type="title"/>
          </p:nvPr>
        </p:nvSpPr>
        <p:spPr>
          <a:xfrm>
            <a:off x="665641" y="4473679"/>
            <a:ext cx="9552558" cy="1233251"/>
          </a:xfrm>
        </p:spPr>
        <p:txBody>
          <a:bodyPr vert="horz" lIns="91440" tIns="45720" rIns="91440" bIns="45720" rtlCol="0" anchor="b">
            <a:normAutofit/>
          </a:bodyPr>
          <a:lstStyle/>
          <a:p>
            <a:r>
              <a:rPr kumimoji="1" lang="en-US" altLang="ja-JP" sz="4800"/>
              <a:t>Ⅴ</a:t>
            </a:r>
            <a:r>
              <a:rPr kumimoji="1" lang="ja-JP" altLang="en-US" sz="4800"/>
              <a:t>　学校に於ける儀式</a:t>
            </a:r>
          </a:p>
        </p:txBody>
      </p:sp>
    </p:spTree>
    <p:extLst>
      <p:ext uri="{BB962C8B-B14F-4D97-AF65-F5344CB8AC3E}">
        <p14:creationId xmlns:p14="http://schemas.microsoft.com/office/powerpoint/2010/main" val="33117404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縦書きテキスト プレースホルダー 2"/>
          <p:cNvSpPr>
            <a:spLocks noGrp="1"/>
          </p:cNvSpPr>
          <p:nvPr>
            <p:ph type="body" orient="vert" idx="1"/>
          </p:nvPr>
        </p:nvSpPr>
        <p:spPr>
          <a:xfrm>
            <a:off x="684212" y="685800"/>
            <a:ext cx="8534400" cy="5221224"/>
          </a:xfrm>
        </p:spPr>
        <p:txBody>
          <a:bodyPr>
            <a:noAutofit/>
          </a:bodyPr>
          <a:lstStyle/>
          <a:p>
            <a:pPr marL="109728" indent="0">
              <a:buNone/>
            </a:pP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瀬高高等小学校の開校式（明冶二十二年七月二十三日　福岡日日）</a:t>
            </a:r>
          </a:p>
          <a:p>
            <a:pPr marL="109728" indent="0">
              <a:buNone/>
            </a:pP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 瀬高高等小学校開校式　山門郡第二瀬高高等小学校は校舎の狭隘なるより、去る五月中旬より増築の工事に取り掛り、本月初旬工事竣功</a:t>
            </a:r>
            <a:r>
              <a:rPr lang="ja-JP" altLang="en-US" dirty="0" err="1">
                <a:solidFill>
                  <a:schemeClr val="accent1">
                    <a:lumMod val="50000"/>
                  </a:schemeClr>
                </a:solidFill>
                <a:latin typeface="HG丸ｺﾞｼｯｸM-PRO" panose="020F0600000000000000" pitchFamily="50" charset="-128"/>
                <a:ea typeface="HG丸ｺﾞｼｯｸM-PRO" panose="020F0600000000000000" pitchFamily="50" charset="-128"/>
              </a:rPr>
              <a:t>せしを</a:t>
            </a: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以て、去る十九日上棟式並びに本年学期試験免状授与式を挙行す。当日は折悪しく大雨にて来賓多からず。第一鐘の点呼にて生徒式場に入る。次に郡長、町村長、校長等それぞれ着席ありて、一同立礼終わりて唱歌（君が代）、次に学期試験成績の報告あり。これより第一年生より順次修業証及び卒業証の授与ありて、卒業生唱歌（仰げば尊し）、郡長十時一郎氏の祝詞朗読終わりて、本校首坐訓導中村九郎氏の答辞朗読あり。次に柳河高等小学校長、上庄尋常小学校首坐訓導、村長鬼又彦氏及び同校訓導宮本伯次郎氏の祝詞朗読あり。唱歌（螢の光）、第二鐘の点呼にて、来賓及び生徒は扣所に入る。この時中村氏は学芸品陳列場へ来賓を誘導す。午後一時来賓悉皆宴席に着く。宴会の間同校女生徒をして酒間の周旋をなさしめしは、かの普通酌女のごとき野鄙の観なく、終始宴席慇懃なりしは、来賓もいっそうの愉快を感じて、午後第四時退散されたり。続きて廿日廿一日の両日は、学芸品の縦覧を許せし由。</a:t>
            </a:r>
            <a:endParaRPr kumimoji="1"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pic>
        <p:nvPicPr>
          <p:cNvPr id="4" name="図 3">
            <a:extLst>
              <a:ext uri="{FF2B5EF4-FFF2-40B4-BE49-F238E27FC236}">
                <a16:creationId xmlns="" xmlns:a16="http://schemas.microsoft.com/office/drawing/2014/main" id="{CB222A61-E685-49E9-ABEF-C42BBEA8F454}"/>
              </a:ext>
            </a:extLst>
          </p:cNvPr>
          <p:cNvPicPr>
            <a:picLocks noChangeAspect="1"/>
          </p:cNvPicPr>
          <p:nvPr/>
        </p:nvPicPr>
        <p:blipFill>
          <a:blip r:embed="rId2"/>
          <a:stretch>
            <a:fillRect/>
          </a:stretch>
        </p:blipFill>
        <p:spPr>
          <a:xfrm>
            <a:off x="9537012" y="4161900"/>
            <a:ext cx="1804776" cy="1745124"/>
          </a:xfrm>
          <a:prstGeom prst="rect">
            <a:avLst/>
          </a:prstGeom>
        </p:spPr>
      </p:pic>
    </p:spTree>
    <p:extLst>
      <p:ext uri="{BB962C8B-B14F-4D97-AF65-F5344CB8AC3E}">
        <p14:creationId xmlns:p14="http://schemas.microsoft.com/office/powerpoint/2010/main" val="81560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3)">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3)">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縦書きテキスト プレースホルダー 2"/>
          <p:cNvSpPr>
            <a:spLocks noGrp="1"/>
          </p:cNvSpPr>
          <p:nvPr>
            <p:ph type="body" orient="vert" idx="1"/>
          </p:nvPr>
        </p:nvSpPr>
        <p:spPr>
          <a:xfrm>
            <a:off x="684212" y="685800"/>
            <a:ext cx="8534400" cy="5446168"/>
          </a:xfrm>
        </p:spPr>
        <p:txBody>
          <a:bodyPr>
            <a:normAutofit/>
          </a:bodyPr>
          <a:lstStyle/>
          <a:p>
            <a:pPr marL="109728" indent="0">
              <a:buNone/>
            </a:pPr>
            <a:r>
              <a:rPr lang="ja-JP" altLang="en-US" dirty="0">
                <a:solidFill>
                  <a:srgbClr val="FFFF00"/>
                </a:solidFill>
              </a:rPr>
              <a:t>瀬高高等小学校</a:t>
            </a:r>
            <a:r>
              <a:rPr lang="ja-JP" altLang="en-US" dirty="0">
                <a:solidFill>
                  <a:schemeClr val="accent1">
                    <a:lumMod val="50000"/>
                  </a:schemeClr>
                </a:solidFill>
              </a:rPr>
              <a:t>の開校式</a:t>
            </a:r>
            <a:r>
              <a:rPr lang="ja-JP" altLang="en-US" dirty="0"/>
              <a:t>（</a:t>
            </a:r>
            <a:r>
              <a:rPr lang="ja-JP" altLang="en-US" dirty="0">
                <a:solidFill>
                  <a:srgbClr val="FFFF00"/>
                </a:solidFill>
              </a:rPr>
              <a:t>明冶二十二年七月二十三日</a:t>
            </a:r>
            <a:r>
              <a:rPr lang="ja-JP" altLang="en-US" dirty="0"/>
              <a:t>　</a:t>
            </a:r>
            <a:r>
              <a:rPr lang="ja-JP" altLang="en-US" dirty="0">
                <a:solidFill>
                  <a:schemeClr val="accent1">
                    <a:lumMod val="50000"/>
                  </a:schemeClr>
                </a:solidFill>
              </a:rPr>
              <a:t>福岡日日）</a:t>
            </a:r>
          </a:p>
          <a:p>
            <a:pPr marL="109728" indent="0">
              <a:buNone/>
            </a:pP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 瀬高高等小学校開校式　山門郡第二瀬高高等小学校は校舎の狭隘なるより、去る五月中旬より増築の工事に取り掛り、本月初旬工事竣功</a:t>
            </a:r>
            <a:r>
              <a:rPr lang="ja-JP" altLang="en-US" dirty="0" err="1">
                <a:solidFill>
                  <a:schemeClr val="accent1">
                    <a:lumMod val="50000"/>
                  </a:schemeClr>
                </a:solidFill>
                <a:latin typeface="HG丸ｺﾞｼｯｸM-PRO" panose="020F0600000000000000" pitchFamily="50" charset="-128"/>
                <a:ea typeface="HG丸ｺﾞｼｯｸM-PRO" panose="020F0600000000000000" pitchFamily="50" charset="-128"/>
              </a:rPr>
              <a:t>せしを</a:t>
            </a: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以て、去る十九日上棟式並びに本年学期試験免状授与式を挙行す。当日は折悪しく大雨にて来賓多からず。第一鐘の点呼にて生徒式場に入る。次に郡長、町村長、校長等それぞれ着席ありて、一同立礼終わりて唱歌（君が代）、次に学期試験成績の報告あり。これより第一年生より順次修業証及び卒業証の授与ありて、卒業生唱歌（仰げば尊し）、郡長十時一郎氏の祝詞朗読終わりて、本校首坐訓導中村九郎氏の答辞朗読あり。次に柳河高等小学校長、上庄尋常小学校首坐訓導、村長鬼又彦氏及び同校訓導宮本伯次郎氏の祝詞朗読あり。唱歌（螢の光）、第二鐘の点呼にて、来賓及び生徒は扣所に入る。この時中村氏は学芸品陳列場へ来賓を誘導す。午後一時来賓悉皆宴席に着く。宴会の間同校女生徒をして酒間の周旋をなさしめしは、かの普通酌女のごとき野鄙の観なく、終始宴席慇懃なりしは、来賓もいっそうの愉快を感じて、午後第四時退散されたり。続きて廿日廿一日の両日は、学芸品の縦覧を許せし由。</a:t>
            </a:r>
            <a:endParaRPr kumimoji="1"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pic>
        <p:nvPicPr>
          <p:cNvPr id="6" name="図 5">
            <a:extLst>
              <a:ext uri="{FF2B5EF4-FFF2-40B4-BE49-F238E27FC236}">
                <a16:creationId xmlns="" xmlns:a16="http://schemas.microsoft.com/office/drawing/2014/main" id="{DCA9FDC2-74AF-4ADE-852C-542DB98D934C}"/>
              </a:ext>
            </a:extLst>
          </p:cNvPr>
          <p:cNvPicPr>
            <a:picLocks noChangeAspect="1"/>
          </p:cNvPicPr>
          <p:nvPr/>
        </p:nvPicPr>
        <p:blipFill>
          <a:blip r:embed="rId2"/>
          <a:stretch>
            <a:fillRect/>
          </a:stretch>
        </p:blipFill>
        <p:spPr>
          <a:xfrm>
            <a:off x="9491292" y="4386844"/>
            <a:ext cx="1804776" cy="1745124"/>
          </a:xfrm>
          <a:prstGeom prst="rect">
            <a:avLst/>
          </a:prstGeom>
        </p:spPr>
      </p:pic>
      <p:sp>
        <p:nvSpPr>
          <p:cNvPr id="2" name="雲形吹き出し 1"/>
          <p:cNvSpPr/>
          <p:nvPr/>
        </p:nvSpPr>
        <p:spPr>
          <a:xfrm>
            <a:off x="9594166" y="1418561"/>
            <a:ext cx="2597834" cy="2968283"/>
          </a:xfrm>
          <a:prstGeom prst="cloudCallout">
            <a:avLst>
              <a:gd name="adj1" fmla="val -19750"/>
              <a:gd name="adj2" fmla="val 57287"/>
            </a:avLst>
          </a:prstGeom>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3200" dirty="0" smtClean="0">
                <a:latin typeface="HG丸ｺﾞｼｯｸM-PRO" panose="020F0600000000000000" pitchFamily="50" charset="-128"/>
                <a:ea typeface="HG丸ｺﾞｼｯｸM-PRO" panose="020F0600000000000000" pitchFamily="50" charset="-128"/>
              </a:rPr>
              <a:t>瀬高、</a:t>
            </a:r>
          </a:p>
          <a:p>
            <a:r>
              <a:rPr kumimoji="1" lang="ja-JP" altLang="en-US" sz="3200" dirty="0" smtClean="0">
                <a:latin typeface="HG丸ｺﾞｼｯｸM-PRO" panose="020F0600000000000000" pitchFamily="50" charset="-128"/>
                <a:ea typeface="HG丸ｺﾞｼｯｸM-PRO" panose="020F0600000000000000" pitchFamily="50" charset="-128"/>
              </a:rPr>
              <a:t>みやま市だな</a:t>
            </a:r>
            <a:endParaRPr kumimoji="1" lang="ja-JP" altLang="en-US" sz="32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62198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縦書きテキスト プレースホルダー 2"/>
          <p:cNvSpPr>
            <a:spLocks noGrp="1"/>
          </p:cNvSpPr>
          <p:nvPr>
            <p:ph type="body" orient="vert" idx="1"/>
          </p:nvPr>
        </p:nvSpPr>
        <p:spPr>
          <a:xfrm>
            <a:off x="684212" y="685800"/>
            <a:ext cx="8534400" cy="5446168"/>
          </a:xfrm>
        </p:spPr>
        <p:txBody>
          <a:bodyPr>
            <a:normAutofit/>
          </a:bodyPr>
          <a:lstStyle/>
          <a:p>
            <a:pPr marL="109728" indent="0">
              <a:buNone/>
            </a:pPr>
            <a:r>
              <a:rPr lang="ja-JP" altLang="en-US" dirty="0">
                <a:solidFill>
                  <a:srgbClr val="FFFF00"/>
                </a:solidFill>
              </a:rPr>
              <a:t>瀬高高等小学校</a:t>
            </a:r>
            <a:r>
              <a:rPr lang="ja-JP" altLang="en-US" dirty="0">
                <a:solidFill>
                  <a:schemeClr val="accent1">
                    <a:lumMod val="50000"/>
                  </a:schemeClr>
                </a:solidFill>
              </a:rPr>
              <a:t>の開校式</a:t>
            </a:r>
            <a:r>
              <a:rPr lang="ja-JP" altLang="en-US" dirty="0"/>
              <a:t>（</a:t>
            </a:r>
            <a:r>
              <a:rPr lang="ja-JP" altLang="en-US" dirty="0">
                <a:solidFill>
                  <a:srgbClr val="FFFF00"/>
                </a:solidFill>
              </a:rPr>
              <a:t>明冶二十二年七月二十三日</a:t>
            </a:r>
            <a:r>
              <a:rPr lang="ja-JP" altLang="en-US" dirty="0"/>
              <a:t>　</a:t>
            </a:r>
            <a:r>
              <a:rPr lang="ja-JP" altLang="en-US" dirty="0">
                <a:solidFill>
                  <a:schemeClr val="accent1">
                    <a:lumMod val="50000"/>
                  </a:schemeClr>
                </a:solidFill>
              </a:rPr>
              <a:t>福岡日日）</a:t>
            </a:r>
          </a:p>
          <a:p>
            <a:pPr marL="109728" indent="0">
              <a:buNone/>
            </a:pP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 瀬高高等小学校開校式　山門郡第二瀬高高等小学校は校舎の狭隘なるより、去る五月中旬より増築の工事に取り掛り、本月初旬工事竣功</a:t>
            </a:r>
            <a:r>
              <a:rPr lang="ja-JP" altLang="en-US" dirty="0" err="1">
                <a:solidFill>
                  <a:schemeClr val="accent1">
                    <a:lumMod val="50000"/>
                  </a:schemeClr>
                </a:solidFill>
                <a:latin typeface="HG丸ｺﾞｼｯｸM-PRO" panose="020F0600000000000000" pitchFamily="50" charset="-128"/>
                <a:ea typeface="HG丸ｺﾞｼｯｸM-PRO" panose="020F0600000000000000" pitchFamily="50" charset="-128"/>
              </a:rPr>
              <a:t>せしを</a:t>
            </a: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以て、去る十九日上棟式並びに本年学期試験免状授与式を挙行す。当日は折悪しく大雨にて来賓多からず。第一鐘の点呼にて生徒式場に入る。次に郡長、町村長、校長等それぞれ着席ありて、</a:t>
            </a:r>
            <a:r>
              <a:rPr lang="ja-JP" altLang="en-US" dirty="0">
                <a:solidFill>
                  <a:srgbClr val="FFFF00"/>
                </a:solidFill>
                <a:latin typeface="HG丸ｺﾞｼｯｸM-PRO" panose="020F0600000000000000" pitchFamily="50" charset="-128"/>
                <a:ea typeface="HG丸ｺﾞｼｯｸM-PRO" panose="020F0600000000000000" pitchFamily="50" charset="-128"/>
              </a:rPr>
              <a:t>一同立礼終わりて唱歌（君が代）</a:t>
            </a: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次に学期試験成績の報告あり。これより第一年生より順次修業証及び卒業証の授与ありて、卒業生唱歌（仰げば尊し）、郡長十時一郎氏の祝詞朗読終わりて、本校首坐訓導中村九郎氏の答辞朗読あり。次に柳河高等小学校長、上庄尋常小学校首坐訓導、村長鬼又彦氏及び同校訓導宮本伯次郎氏の祝詞朗読あり。唱歌（螢の光）、第二鐘の点呼にて、来賓及び生徒は扣所に入る。この時中村氏は学芸品陳列場へ来賓を誘導す。午後一時来賓悉皆宴席に着く。宴会の間同校女生徒をして酒間の周旋をなさしめしは、かの普通酌女のごとき野鄙の観なく、終始宴席慇懃なりしは、来賓もいっそうの愉快を感じて、午後第四時退散されたり。続きて廿日廿一日の両日は、学芸品の縦覧を許せし由。</a:t>
            </a:r>
            <a:endParaRPr kumimoji="1"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pic>
        <p:nvPicPr>
          <p:cNvPr id="6" name="図 5">
            <a:extLst>
              <a:ext uri="{FF2B5EF4-FFF2-40B4-BE49-F238E27FC236}">
                <a16:creationId xmlns="" xmlns:a16="http://schemas.microsoft.com/office/drawing/2014/main" id="{DCA9FDC2-74AF-4ADE-852C-542DB98D934C}"/>
              </a:ext>
            </a:extLst>
          </p:cNvPr>
          <p:cNvPicPr>
            <a:picLocks noChangeAspect="1"/>
          </p:cNvPicPr>
          <p:nvPr/>
        </p:nvPicPr>
        <p:blipFill>
          <a:blip r:embed="rId2"/>
          <a:stretch>
            <a:fillRect/>
          </a:stretch>
        </p:blipFill>
        <p:spPr>
          <a:xfrm>
            <a:off x="9491292" y="4386844"/>
            <a:ext cx="1804776" cy="1745124"/>
          </a:xfrm>
          <a:prstGeom prst="rect">
            <a:avLst/>
          </a:prstGeom>
        </p:spPr>
      </p:pic>
    </p:spTree>
    <p:extLst>
      <p:ext uri="{BB962C8B-B14F-4D97-AF65-F5344CB8AC3E}">
        <p14:creationId xmlns:p14="http://schemas.microsoft.com/office/powerpoint/2010/main" val="13826154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 xmlns:a16="http://schemas.microsoft.com/office/drawing/2014/main" id="{139B58B6-0E62-4A58-B9F2-A1415180AAE3}"/>
              </a:ext>
            </a:extLst>
          </p:cNvPr>
          <p:cNvPicPr>
            <a:picLocks noChangeAspect="1"/>
          </p:cNvPicPr>
          <p:nvPr/>
        </p:nvPicPr>
        <p:blipFill>
          <a:blip r:embed="rId2"/>
          <a:stretch>
            <a:fillRect/>
          </a:stretch>
        </p:blipFill>
        <p:spPr>
          <a:xfrm>
            <a:off x="1977530" y="397984"/>
            <a:ext cx="1828031" cy="1732500"/>
          </a:xfrm>
          <a:prstGeom prst="rect">
            <a:avLst/>
          </a:prstGeom>
        </p:spPr>
      </p:pic>
      <p:sp>
        <p:nvSpPr>
          <p:cNvPr id="11" name="思考の吹き出し: 雲形 10">
            <a:extLst>
              <a:ext uri="{FF2B5EF4-FFF2-40B4-BE49-F238E27FC236}">
                <a16:creationId xmlns="" xmlns:a16="http://schemas.microsoft.com/office/drawing/2014/main" id="{2418B2AC-8C10-4442-80FD-6FA874D6664D}"/>
              </a:ext>
            </a:extLst>
          </p:cNvPr>
          <p:cNvSpPr/>
          <p:nvPr/>
        </p:nvSpPr>
        <p:spPr>
          <a:xfrm>
            <a:off x="4291772" y="443307"/>
            <a:ext cx="7269018" cy="1921164"/>
          </a:xfrm>
          <a:prstGeom prst="cloudCallout">
            <a:avLst>
              <a:gd name="adj1" fmla="val -57047"/>
              <a:gd name="adj2" fmla="val -5289"/>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pic>
        <p:nvPicPr>
          <p:cNvPr id="4" name="図 3">
            <a:extLst>
              <a:ext uri="{FF2B5EF4-FFF2-40B4-BE49-F238E27FC236}">
                <a16:creationId xmlns="" xmlns:a16="http://schemas.microsoft.com/office/drawing/2014/main" id="{7354CA23-FBCE-4BB6-9B3E-2432CCB7E502}"/>
              </a:ext>
            </a:extLst>
          </p:cNvPr>
          <p:cNvPicPr>
            <a:picLocks noChangeAspect="1"/>
          </p:cNvPicPr>
          <p:nvPr/>
        </p:nvPicPr>
        <p:blipFill>
          <a:blip r:embed="rId3"/>
          <a:stretch>
            <a:fillRect/>
          </a:stretch>
        </p:blipFill>
        <p:spPr>
          <a:xfrm>
            <a:off x="9327791" y="1188070"/>
            <a:ext cx="886679" cy="885260"/>
          </a:xfrm>
          <a:prstGeom prst="rect">
            <a:avLst/>
          </a:prstGeom>
          <a:ln>
            <a:noFill/>
          </a:ln>
          <a:effectLst>
            <a:softEdge rad="112500"/>
          </a:effectLst>
        </p:spPr>
      </p:pic>
      <p:pic>
        <p:nvPicPr>
          <p:cNvPr id="6" name="図 5">
            <a:extLst>
              <a:ext uri="{FF2B5EF4-FFF2-40B4-BE49-F238E27FC236}">
                <a16:creationId xmlns="" xmlns:a16="http://schemas.microsoft.com/office/drawing/2014/main" id="{1ACC2349-C59E-4E27-A567-473C78611247}"/>
              </a:ext>
            </a:extLst>
          </p:cNvPr>
          <p:cNvPicPr>
            <a:picLocks noChangeAspect="1"/>
          </p:cNvPicPr>
          <p:nvPr/>
        </p:nvPicPr>
        <p:blipFill>
          <a:blip r:embed="rId4"/>
          <a:stretch>
            <a:fillRect/>
          </a:stretch>
        </p:blipFill>
        <p:spPr>
          <a:xfrm>
            <a:off x="8271691" y="750570"/>
            <a:ext cx="886678" cy="885259"/>
          </a:xfrm>
          <a:prstGeom prst="rect">
            <a:avLst/>
          </a:prstGeom>
          <a:ln>
            <a:noFill/>
          </a:ln>
          <a:effectLst>
            <a:softEdge rad="112500"/>
          </a:effectLst>
        </p:spPr>
      </p:pic>
      <p:pic>
        <p:nvPicPr>
          <p:cNvPr id="8" name="図 7">
            <a:extLst>
              <a:ext uri="{FF2B5EF4-FFF2-40B4-BE49-F238E27FC236}">
                <a16:creationId xmlns="" xmlns:a16="http://schemas.microsoft.com/office/drawing/2014/main" id="{CD5458A4-63F5-4AB4-BE5D-CE212A4A079C}"/>
              </a:ext>
            </a:extLst>
          </p:cNvPr>
          <p:cNvPicPr>
            <a:picLocks noChangeAspect="1"/>
          </p:cNvPicPr>
          <p:nvPr/>
        </p:nvPicPr>
        <p:blipFill>
          <a:blip r:embed="rId5"/>
          <a:stretch>
            <a:fillRect/>
          </a:stretch>
        </p:blipFill>
        <p:spPr>
          <a:xfrm>
            <a:off x="6896035" y="656167"/>
            <a:ext cx="885259" cy="883843"/>
          </a:xfrm>
          <a:prstGeom prst="rect">
            <a:avLst/>
          </a:prstGeom>
          <a:ln>
            <a:noFill/>
          </a:ln>
          <a:effectLst>
            <a:softEdge rad="112500"/>
          </a:effectLst>
        </p:spPr>
      </p:pic>
      <p:pic>
        <p:nvPicPr>
          <p:cNvPr id="10" name="図 9">
            <a:extLst>
              <a:ext uri="{FF2B5EF4-FFF2-40B4-BE49-F238E27FC236}">
                <a16:creationId xmlns="" xmlns:a16="http://schemas.microsoft.com/office/drawing/2014/main" id="{90A3A163-8DE3-45F8-A126-9487042532EC}"/>
              </a:ext>
            </a:extLst>
          </p:cNvPr>
          <p:cNvPicPr>
            <a:picLocks noChangeAspect="1"/>
          </p:cNvPicPr>
          <p:nvPr/>
        </p:nvPicPr>
        <p:blipFill>
          <a:blip r:embed="rId6"/>
          <a:stretch>
            <a:fillRect/>
          </a:stretch>
        </p:blipFill>
        <p:spPr>
          <a:xfrm>
            <a:off x="7483772" y="1440657"/>
            <a:ext cx="885018" cy="885018"/>
          </a:xfrm>
          <a:prstGeom prst="rect">
            <a:avLst/>
          </a:prstGeom>
          <a:ln>
            <a:noFill/>
          </a:ln>
          <a:effectLst>
            <a:softEdge rad="112500"/>
          </a:effectLst>
        </p:spPr>
      </p:pic>
      <p:pic>
        <p:nvPicPr>
          <p:cNvPr id="14" name="図 13">
            <a:extLst>
              <a:ext uri="{FF2B5EF4-FFF2-40B4-BE49-F238E27FC236}">
                <a16:creationId xmlns="" xmlns:a16="http://schemas.microsoft.com/office/drawing/2014/main" id="{7DB8AC72-3C45-44AC-A4E3-10BBF3F4B70C}"/>
              </a:ext>
            </a:extLst>
          </p:cNvPr>
          <p:cNvPicPr>
            <a:picLocks noChangeAspect="1"/>
          </p:cNvPicPr>
          <p:nvPr/>
        </p:nvPicPr>
        <p:blipFill>
          <a:blip r:embed="rId7"/>
          <a:stretch>
            <a:fillRect/>
          </a:stretch>
        </p:blipFill>
        <p:spPr>
          <a:xfrm>
            <a:off x="5991635" y="750570"/>
            <a:ext cx="842818" cy="842818"/>
          </a:xfrm>
          <a:prstGeom prst="rect">
            <a:avLst/>
          </a:prstGeom>
          <a:ln>
            <a:noFill/>
          </a:ln>
          <a:effectLst>
            <a:softEdge rad="112500"/>
          </a:effectLst>
        </p:spPr>
      </p:pic>
      <p:pic>
        <p:nvPicPr>
          <p:cNvPr id="16" name="図 15">
            <a:extLst>
              <a:ext uri="{FF2B5EF4-FFF2-40B4-BE49-F238E27FC236}">
                <a16:creationId xmlns="" xmlns:a16="http://schemas.microsoft.com/office/drawing/2014/main" id="{57F115C8-A299-4981-BEAE-F016D434C5BA}"/>
              </a:ext>
            </a:extLst>
          </p:cNvPr>
          <p:cNvPicPr>
            <a:picLocks noChangeAspect="1"/>
          </p:cNvPicPr>
          <p:nvPr/>
        </p:nvPicPr>
        <p:blipFill>
          <a:blip r:embed="rId8"/>
          <a:stretch>
            <a:fillRect/>
          </a:stretch>
        </p:blipFill>
        <p:spPr>
          <a:xfrm>
            <a:off x="5276306" y="1264234"/>
            <a:ext cx="805125" cy="806415"/>
          </a:xfrm>
          <a:prstGeom prst="rect">
            <a:avLst/>
          </a:prstGeom>
          <a:ln>
            <a:noFill/>
          </a:ln>
          <a:effectLst>
            <a:softEdge rad="112500"/>
          </a:effectLst>
        </p:spPr>
      </p:pic>
      <p:sp>
        <p:nvSpPr>
          <p:cNvPr id="17" name="スクロール: 横 16">
            <a:extLst>
              <a:ext uri="{FF2B5EF4-FFF2-40B4-BE49-F238E27FC236}">
                <a16:creationId xmlns="" xmlns:a16="http://schemas.microsoft.com/office/drawing/2014/main" id="{1970DB19-AC3A-461D-B1D9-854C506C418B}"/>
              </a:ext>
            </a:extLst>
          </p:cNvPr>
          <p:cNvSpPr/>
          <p:nvPr/>
        </p:nvSpPr>
        <p:spPr>
          <a:xfrm>
            <a:off x="1607128" y="2652853"/>
            <a:ext cx="8704872" cy="1367866"/>
          </a:xfrm>
          <a:prstGeom prst="horizontalScrol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800" dirty="0">
                <a:latin typeface="HG丸ｺﾞｼｯｸM-PRO" panose="020F0600000000000000" pitchFamily="50" charset="-128"/>
                <a:ea typeface="HG丸ｺﾞｼｯｸM-PRO" panose="020F0600000000000000" pitchFamily="50" charset="-128"/>
              </a:rPr>
              <a:t>今あるものや今あることには歴史的な理由がある</a:t>
            </a:r>
          </a:p>
        </p:txBody>
      </p:sp>
      <p:pic>
        <p:nvPicPr>
          <p:cNvPr id="18" name="図 17">
            <a:extLst>
              <a:ext uri="{FF2B5EF4-FFF2-40B4-BE49-F238E27FC236}">
                <a16:creationId xmlns="" xmlns:a16="http://schemas.microsoft.com/office/drawing/2014/main" id="{C6CC6648-F7D9-469D-9FBA-3759BE621710}"/>
              </a:ext>
            </a:extLst>
          </p:cNvPr>
          <p:cNvPicPr>
            <a:picLocks noChangeAspect="1"/>
          </p:cNvPicPr>
          <p:nvPr/>
        </p:nvPicPr>
        <p:blipFill>
          <a:blip r:embed="rId9"/>
          <a:stretch>
            <a:fillRect/>
          </a:stretch>
        </p:blipFill>
        <p:spPr>
          <a:xfrm>
            <a:off x="10060651" y="3181577"/>
            <a:ext cx="1094075" cy="1057913"/>
          </a:xfrm>
          <a:prstGeom prst="rect">
            <a:avLst/>
          </a:prstGeom>
        </p:spPr>
      </p:pic>
      <p:sp>
        <p:nvSpPr>
          <p:cNvPr id="19" name="スクロール: 横 18">
            <a:extLst>
              <a:ext uri="{FF2B5EF4-FFF2-40B4-BE49-F238E27FC236}">
                <a16:creationId xmlns="" xmlns:a16="http://schemas.microsoft.com/office/drawing/2014/main" id="{CC1BED3C-A87B-4F4D-9F48-77888969BEC0}"/>
              </a:ext>
            </a:extLst>
          </p:cNvPr>
          <p:cNvSpPr/>
          <p:nvPr/>
        </p:nvSpPr>
        <p:spPr>
          <a:xfrm>
            <a:off x="1639199" y="3892882"/>
            <a:ext cx="8704872" cy="1367866"/>
          </a:xfrm>
          <a:prstGeom prst="horizontalScrol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800" dirty="0">
                <a:latin typeface="HG丸ｺﾞｼｯｸM-PRO" panose="020F0600000000000000" pitchFamily="50" charset="-128"/>
                <a:ea typeface="HG丸ｺﾞｼｯｸM-PRO" panose="020F0600000000000000" pitchFamily="50" charset="-128"/>
              </a:rPr>
              <a:t>都合の悪い歴史は</a:t>
            </a:r>
            <a:r>
              <a:rPr kumimoji="1" lang="ja-JP" altLang="en-US" sz="2800" dirty="0" smtClean="0">
                <a:latin typeface="HG丸ｺﾞｼｯｸM-PRO" panose="020F0600000000000000" pitchFamily="50" charset="-128"/>
                <a:ea typeface="HG丸ｺﾞｼｯｸM-PRO" panose="020F0600000000000000" pitchFamily="50" charset="-128"/>
              </a:rPr>
              <a:t>変えたい人がいる</a:t>
            </a:r>
            <a:endParaRPr kumimoji="1" lang="ja-JP" altLang="en-US" sz="2800" dirty="0">
              <a:latin typeface="HG丸ｺﾞｼｯｸM-PRO" panose="020F0600000000000000" pitchFamily="50" charset="-128"/>
              <a:ea typeface="HG丸ｺﾞｼｯｸM-PRO" panose="020F0600000000000000" pitchFamily="50" charset="-128"/>
            </a:endParaRPr>
          </a:p>
        </p:txBody>
      </p:sp>
      <p:pic>
        <p:nvPicPr>
          <p:cNvPr id="21" name="図 20">
            <a:extLst>
              <a:ext uri="{FF2B5EF4-FFF2-40B4-BE49-F238E27FC236}">
                <a16:creationId xmlns="" xmlns:a16="http://schemas.microsoft.com/office/drawing/2014/main" id="{FC05A329-57B6-4685-A968-5A3DBF9812D1}"/>
              </a:ext>
            </a:extLst>
          </p:cNvPr>
          <p:cNvPicPr>
            <a:picLocks noChangeAspect="1"/>
          </p:cNvPicPr>
          <p:nvPr/>
        </p:nvPicPr>
        <p:blipFill>
          <a:blip r:embed="rId10"/>
          <a:stretch>
            <a:fillRect/>
          </a:stretch>
        </p:blipFill>
        <p:spPr>
          <a:xfrm>
            <a:off x="1847929" y="4087470"/>
            <a:ext cx="988656" cy="955701"/>
          </a:xfrm>
          <a:prstGeom prst="rect">
            <a:avLst/>
          </a:prstGeom>
        </p:spPr>
      </p:pic>
      <p:sp>
        <p:nvSpPr>
          <p:cNvPr id="22" name="スクロール: 横 21">
            <a:extLst>
              <a:ext uri="{FF2B5EF4-FFF2-40B4-BE49-F238E27FC236}">
                <a16:creationId xmlns="" xmlns:a16="http://schemas.microsoft.com/office/drawing/2014/main" id="{29F50EEC-E8D5-4694-AF7D-082FC6A3A104}"/>
              </a:ext>
            </a:extLst>
          </p:cNvPr>
          <p:cNvSpPr/>
          <p:nvPr/>
        </p:nvSpPr>
        <p:spPr>
          <a:xfrm>
            <a:off x="1607128" y="5185335"/>
            <a:ext cx="8704872" cy="1367866"/>
          </a:xfrm>
          <a:prstGeom prst="horizontalScrol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800" dirty="0">
                <a:latin typeface="HG丸ｺﾞｼｯｸM-PRO" panose="020F0600000000000000" pitchFamily="50" charset="-128"/>
                <a:ea typeface="HG丸ｺﾞｼｯｸM-PRO" panose="020F0600000000000000" pitchFamily="50" charset="-128"/>
              </a:rPr>
              <a:t>だから、歴史に学ぶこともときにはあっていい</a:t>
            </a:r>
          </a:p>
        </p:txBody>
      </p:sp>
      <p:pic>
        <p:nvPicPr>
          <p:cNvPr id="23" name="図 22">
            <a:extLst>
              <a:ext uri="{FF2B5EF4-FFF2-40B4-BE49-F238E27FC236}">
                <a16:creationId xmlns="" xmlns:a16="http://schemas.microsoft.com/office/drawing/2014/main" id="{768B54DB-350B-44FB-B247-C11A151CDA79}"/>
              </a:ext>
            </a:extLst>
          </p:cNvPr>
          <p:cNvPicPr>
            <a:picLocks noChangeAspect="1"/>
          </p:cNvPicPr>
          <p:nvPr/>
        </p:nvPicPr>
        <p:blipFill>
          <a:blip r:embed="rId11"/>
          <a:stretch>
            <a:fillRect/>
          </a:stretch>
        </p:blipFill>
        <p:spPr>
          <a:xfrm>
            <a:off x="10238709" y="5391418"/>
            <a:ext cx="916017" cy="987830"/>
          </a:xfrm>
          <a:prstGeom prst="rect">
            <a:avLst/>
          </a:prstGeom>
        </p:spPr>
      </p:pic>
      <p:sp>
        <p:nvSpPr>
          <p:cNvPr id="24" name="テキスト ボックス 23">
            <a:extLst>
              <a:ext uri="{FF2B5EF4-FFF2-40B4-BE49-F238E27FC236}">
                <a16:creationId xmlns="" xmlns:a16="http://schemas.microsoft.com/office/drawing/2014/main" id="{CE569456-B932-4BAE-B27D-CB1590DFA1EA}"/>
              </a:ext>
            </a:extLst>
          </p:cNvPr>
          <p:cNvSpPr txBox="1"/>
          <p:nvPr/>
        </p:nvSpPr>
        <p:spPr>
          <a:xfrm>
            <a:off x="4971506" y="242187"/>
            <a:ext cx="6112130" cy="646331"/>
          </a:xfrm>
          <a:prstGeom prst="rect">
            <a:avLst/>
          </a:prstGeom>
          <a:noFill/>
        </p:spPr>
        <p:txBody>
          <a:bodyPr wrap="square" rtlCol="0">
            <a:spAutoFit/>
          </a:bodyPr>
          <a:lstStyle/>
          <a:p>
            <a:r>
              <a:rPr kumimoji="1" lang="ja-JP" altLang="en-US" sz="3600" dirty="0">
                <a:solidFill>
                  <a:schemeClr val="bg2">
                    <a:lumMod val="50000"/>
                  </a:schemeClr>
                </a:solidFill>
                <a:latin typeface="AR PＰＯＰ４B" panose="040B0800000000000000" pitchFamily="50" charset="-128"/>
                <a:ea typeface="AR PＰＯＰ４B" panose="040B0800000000000000" pitchFamily="50" charset="-128"/>
              </a:rPr>
              <a:t>現代はいつも歴史から生まれる</a:t>
            </a:r>
          </a:p>
        </p:txBody>
      </p:sp>
      <p:sp>
        <p:nvSpPr>
          <p:cNvPr id="25" name="吹き出し: 角を丸めた四角形 24">
            <a:extLst>
              <a:ext uri="{FF2B5EF4-FFF2-40B4-BE49-F238E27FC236}">
                <a16:creationId xmlns="" xmlns:a16="http://schemas.microsoft.com/office/drawing/2014/main" id="{DE465A7D-AEE9-465F-B53C-2C9E360A0DC2}"/>
              </a:ext>
            </a:extLst>
          </p:cNvPr>
          <p:cNvSpPr/>
          <p:nvPr/>
        </p:nvSpPr>
        <p:spPr>
          <a:xfrm>
            <a:off x="9475853" y="4239490"/>
            <a:ext cx="1736436" cy="598335"/>
          </a:xfrm>
          <a:prstGeom prst="wedgeRoundRectCallout">
            <a:avLst>
              <a:gd name="adj1" fmla="val -74626"/>
              <a:gd name="adj2" fmla="val 8471"/>
              <a:gd name="adj3" fmla="val 16667"/>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a:t>歴史修正主義</a:t>
            </a:r>
          </a:p>
        </p:txBody>
      </p:sp>
    </p:spTree>
    <p:extLst>
      <p:ext uri="{BB962C8B-B14F-4D97-AF65-F5344CB8AC3E}">
        <p14:creationId xmlns:p14="http://schemas.microsoft.com/office/powerpoint/2010/main" val="7961148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15"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4"/>
                                        </p:tgtEl>
                                        <p:attrNameLst>
                                          <p:attrName>ppt_y</p:attrName>
                                        </p:attrNameLst>
                                      </p:cBhvr>
                                      <p:tavLst>
                                        <p:tav tm="0" fmla="#ppt_y+(sin(-2*pi*(1-$))*-#ppt_x+cos(-2*pi*(1-$))*(1-#ppt_y))*(1-$)">
                                          <p:val>
                                            <p:fltVal val="0"/>
                                          </p:val>
                                        </p:tav>
                                        <p:tav tm="100000">
                                          <p:val>
                                            <p:fltVal val="1"/>
                                          </p:val>
                                        </p:tav>
                                      </p:tavLst>
                                    </p:anim>
                                  </p:childTnLst>
                                </p:cTn>
                              </p:par>
                              <p:par>
                                <p:cTn id="23" presetID="2" presetClass="entr" presetSubtype="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1+#ppt_w/2"/>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1+#ppt_w/2"/>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6"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80">
                                          <p:stCondLst>
                                            <p:cond delay="0"/>
                                          </p:stCondLst>
                                        </p:cTn>
                                        <p:tgtEl>
                                          <p:spTgt spid="4"/>
                                        </p:tgtEl>
                                      </p:cBhvr>
                                    </p:animEffect>
                                    <p:anim calcmode="lin" valueType="num">
                                      <p:cBhvr>
                                        <p:cTn id="3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3" dur="26">
                                          <p:stCondLst>
                                            <p:cond delay="650"/>
                                          </p:stCondLst>
                                        </p:cTn>
                                        <p:tgtEl>
                                          <p:spTgt spid="4"/>
                                        </p:tgtEl>
                                      </p:cBhvr>
                                      <p:to x="100000" y="60000"/>
                                    </p:animScale>
                                    <p:animScale>
                                      <p:cBhvr>
                                        <p:cTn id="44" dur="166" decel="50000">
                                          <p:stCondLst>
                                            <p:cond delay="676"/>
                                          </p:stCondLst>
                                        </p:cTn>
                                        <p:tgtEl>
                                          <p:spTgt spid="4"/>
                                        </p:tgtEl>
                                      </p:cBhvr>
                                      <p:to x="100000" y="100000"/>
                                    </p:animScale>
                                    <p:animScale>
                                      <p:cBhvr>
                                        <p:cTn id="45" dur="26">
                                          <p:stCondLst>
                                            <p:cond delay="1312"/>
                                          </p:stCondLst>
                                        </p:cTn>
                                        <p:tgtEl>
                                          <p:spTgt spid="4"/>
                                        </p:tgtEl>
                                      </p:cBhvr>
                                      <p:to x="100000" y="80000"/>
                                    </p:animScale>
                                    <p:animScale>
                                      <p:cBhvr>
                                        <p:cTn id="46" dur="166" decel="50000">
                                          <p:stCondLst>
                                            <p:cond delay="1338"/>
                                          </p:stCondLst>
                                        </p:cTn>
                                        <p:tgtEl>
                                          <p:spTgt spid="4"/>
                                        </p:tgtEl>
                                      </p:cBhvr>
                                      <p:to x="100000" y="100000"/>
                                    </p:animScale>
                                    <p:animScale>
                                      <p:cBhvr>
                                        <p:cTn id="47" dur="26">
                                          <p:stCondLst>
                                            <p:cond delay="1642"/>
                                          </p:stCondLst>
                                        </p:cTn>
                                        <p:tgtEl>
                                          <p:spTgt spid="4"/>
                                        </p:tgtEl>
                                      </p:cBhvr>
                                      <p:to x="100000" y="90000"/>
                                    </p:animScale>
                                    <p:animScale>
                                      <p:cBhvr>
                                        <p:cTn id="48" dur="166" decel="50000">
                                          <p:stCondLst>
                                            <p:cond delay="1668"/>
                                          </p:stCondLst>
                                        </p:cTn>
                                        <p:tgtEl>
                                          <p:spTgt spid="4"/>
                                        </p:tgtEl>
                                      </p:cBhvr>
                                      <p:to x="100000" y="100000"/>
                                    </p:animScale>
                                    <p:animScale>
                                      <p:cBhvr>
                                        <p:cTn id="49" dur="26">
                                          <p:stCondLst>
                                            <p:cond delay="1808"/>
                                          </p:stCondLst>
                                        </p:cTn>
                                        <p:tgtEl>
                                          <p:spTgt spid="4"/>
                                        </p:tgtEl>
                                      </p:cBhvr>
                                      <p:to x="100000" y="95000"/>
                                    </p:animScale>
                                    <p:animScale>
                                      <p:cBhvr>
                                        <p:cTn id="50" dur="166" decel="50000">
                                          <p:stCondLst>
                                            <p:cond delay="1834"/>
                                          </p:stCondLst>
                                        </p:cTn>
                                        <p:tgtEl>
                                          <p:spTgt spid="4"/>
                                        </p:tgtEl>
                                      </p:cBhvr>
                                      <p:to x="100000" y="100000"/>
                                    </p:animScale>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par>
                                <p:cTn id="60" presetID="2" presetClass="entr" presetSubtype="2"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1+#ppt_w/2"/>
                                          </p:val>
                                        </p:tav>
                                        <p:tav tm="100000">
                                          <p:val>
                                            <p:strVal val="#ppt_x"/>
                                          </p:val>
                                        </p:tav>
                                      </p:tavLst>
                                    </p:anim>
                                    <p:anim calcmode="lin" valueType="num">
                                      <p:cBhvr additive="base">
                                        <p:cTn id="6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additive="base">
                                        <p:cTn id="68" dur="500" fill="hold"/>
                                        <p:tgtEl>
                                          <p:spTgt spid="19"/>
                                        </p:tgtEl>
                                        <p:attrNameLst>
                                          <p:attrName>ppt_x</p:attrName>
                                        </p:attrNameLst>
                                      </p:cBhvr>
                                      <p:tavLst>
                                        <p:tav tm="0">
                                          <p:val>
                                            <p:strVal val="0-#ppt_w/2"/>
                                          </p:val>
                                        </p:tav>
                                        <p:tav tm="100000">
                                          <p:val>
                                            <p:strVal val="#ppt_x"/>
                                          </p:val>
                                        </p:tav>
                                      </p:tavLst>
                                    </p:anim>
                                    <p:anim calcmode="lin" valueType="num">
                                      <p:cBhvr additive="base">
                                        <p:cTn id="69" dur="500" fill="hold"/>
                                        <p:tgtEl>
                                          <p:spTgt spid="19"/>
                                        </p:tgtEl>
                                        <p:attrNameLst>
                                          <p:attrName>ppt_y</p:attrName>
                                        </p:attrNameLst>
                                      </p:cBhvr>
                                      <p:tavLst>
                                        <p:tav tm="0">
                                          <p:val>
                                            <p:strVal val="#ppt_y"/>
                                          </p:val>
                                        </p:tav>
                                        <p:tav tm="100000">
                                          <p:val>
                                            <p:strVal val="#ppt_y"/>
                                          </p:val>
                                        </p:tav>
                                      </p:tavLst>
                                    </p:anim>
                                  </p:childTnLst>
                                </p:cTn>
                              </p:par>
                              <p:par>
                                <p:cTn id="70" presetID="2" presetClass="entr" presetSubtype="8"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500" fill="hold"/>
                                        <p:tgtEl>
                                          <p:spTgt spid="21"/>
                                        </p:tgtEl>
                                        <p:attrNameLst>
                                          <p:attrName>ppt_x</p:attrName>
                                        </p:attrNameLst>
                                      </p:cBhvr>
                                      <p:tavLst>
                                        <p:tav tm="0">
                                          <p:val>
                                            <p:strVal val="0-#ppt_w/2"/>
                                          </p:val>
                                        </p:tav>
                                        <p:tav tm="100000">
                                          <p:val>
                                            <p:strVal val="#ppt_x"/>
                                          </p:val>
                                        </p:tav>
                                      </p:tavLst>
                                    </p:anim>
                                    <p:anim calcmode="lin" valueType="num">
                                      <p:cBhvr additive="base">
                                        <p:cTn id="73"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wipe(left)">
                                      <p:cBhvr>
                                        <p:cTn id="78" dur="500"/>
                                        <p:tgtEl>
                                          <p:spTgt spid="2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500"/>
                                        <p:tgtEl>
                                          <p:spTgt spid="23"/>
                                        </p:tgtEl>
                                      </p:cBhvr>
                                    </p:animEffect>
                                  </p:childTnLst>
                                </p:cTn>
                              </p:par>
                              <p:par>
                                <p:cTn id="84" presetID="2" presetClass="entr" presetSubtype="2" fill="hold" grpId="0" nodeType="withEffect">
                                  <p:stCondLst>
                                    <p:cond delay="0"/>
                                  </p:stCondLst>
                                  <p:childTnLst>
                                    <p:set>
                                      <p:cBhvr>
                                        <p:cTn id="85" dur="1" fill="hold">
                                          <p:stCondLst>
                                            <p:cond delay="0"/>
                                          </p:stCondLst>
                                        </p:cTn>
                                        <p:tgtEl>
                                          <p:spTgt spid="22"/>
                                        </p:tgtEl>
                                        <p:attrNameLst>
                                          <p:attrName>style.visibility</p:attrName>
                                        </p:attrNameLst>
                                      </p:cBhvr>
                                      <p:to>
                                        <p:strVal val="visible"/>
                                      </p:to>
                                    </p:set>
                                    <p:anim calcmode="lin" valueType="num">
                                      <p:cBhvr additive="base">
                                        <p:cTn id="86" dur="500" fill="hold"/>
                                        <p:tgtEl>
                                          <p:spTgt spid="22"/>
                                        </p:tgtEl>
                                        <p:attrNameLst>
                                          <p:attrName>ppt_x</p:attrName>
                                        </p:attrNameLst>
                                      </p:cBhvr>
                                      <p:tavLst>
                                        <p:tav tm="0">
                                          <p:val>
                                            <p:strVal val="1+#ppt_w/2"/>
                                          </p:val>
                                        </p:tav>
                                        <p:tav tm="100000">
                                          <p:val>
                                            <p:strVal val="#ppt_x"/>
                                          </p:val>
                                        </p:tav>
                                      </p:tavLst>
                                    </p:anim>
                                    <p:anim calcmode="lin" valueType="num">
                                      <p:cBhvr additive="base">
                                        <p:cTn id="87"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2" grpId="0" animBg="1"/>
      <p:bldP spid="24" grpId="0"/>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縦書きテキスト プレースホルダー 2"/>
          <p:cNvSpPr>
            <a:spLocks noGrp="1"/>
          </p:cNvSpPr>
          <p:nvPr>
            <p:ph type="body" orient="vert" idx="1"/>
          </p:nvPr>
        </p:nvSpPr>
        <p:spPr>
          <a:xfrm>
            <a:off x="684212" y="685800"/>
            <a:ext cx="8534400" cy="5446168"/>
          </a:xfrm>
        </p:spPr>
        <p:txBody>
          <a:bodyPr>
            <a:normAutofit/>
          </a:bodyPr>
          <a:lstStyle/>
          <a:p>
            <a:pPr marL="109728" indent="0">
              <a:buNone/>
            </a:pPr>
            <a:r>
              <a:rPr lang="ja-JP" altLang="en-US" dirty="0">
                <a:solidFill>
                  <a:srgbClr val="FFFF00"/>
                </a:solidFill>
              </a:rPr>
              <a:t>瀬高高等小学校</a:t>
            </a:r>
            <a:r>
              <a:rPr lang="ja-JP" altLang="en-US" dirty="0">
                <a:solidFill>
                  <a:schemeClr val="accent1">
                    <a:lumMod val="50000"/>
                  </a:schemeClr>
                </a:solidFill>
              </a:rPr>
              <a:t>の開校式</a:t>
            </a:r>
            <a:r>
              <a:rPr lang="ja-JP" altLang="en-US" dirty="0"/>
              <a:t>（</a:t>
            </a:r>
            <a:r>
              <a:rPr lang="ja-JP" altLang="en-US" dirty="0">
                <a:solidFill>
                  <a:srgbClr val="FFFF00"/>
                </a:solidFill>
              </a:rPr>
              <a:t>明冶二十二年七月二十三日</a:t>
            </a:r>
            <a:r>
              <a:rPr lang="ja-JP" altLang="en-US" dirty="0"/>
              <a:t>　</a:t>
            </a:r>
            <a:r>
              <a:rPr lang="ja-JP" altLang="en-US" dirty="0">
                <a:solidFill>
                  <a:schemeClr val="accent1">
                    <a:lumMod val="50000"/>
                  </a:schemeClr>
                </a:solidFill>
              </a:rPr>
              <a:t>福岡日日）</a:t>
            </a:r>
          </a:p>
          <a:p>
            <a:pPr marL="109728" indent="0">
              <a:buNone/>
            </a:pP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 瀬高高等小学校開校式　山門郡第二瀬高高等小学校は校舎の狭隘なるより、去る五月中旬より増築の工事に取り掛り、本月初旬工事竣功</a:t>
            </a:r>
            <a:r>
              <a:rPr lang="ja-JP" altLang="en-US" dirty="0" err="1">
                <a:solidFill>
                  <a:schemeClr val="accent1">
                    <a:lumMod val="50000"/>
                  </a:schemeClr>
                </a:solidFill>
                <a:latin typeface="HG丸ｺﾞｼｯｸM-PRO" panose="020F0600000000000000" pitchFamily="50" charset="-128"/>
                <a:ea typeface="HG丸ｺﾞｼｯｸM-PRO" panose="020F0600000000000000" pitchFamily="50" charset="-128"/>
              </a:rPr>
              <a:t>せしを</a:t>
            </a: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以て、去る十九日上棟式並びに本年学期試験免状授与式を挙行す。当日は折悪しく大雨にて来賓多からず。第一鐘の点呼にて生徒式場に入る。次に郡長、町村長、校長等それぞれ着席ありて、</a:t>
            </a:r>
            <a:r>
              <a:rPr lang="ja-JP" altLang="en-US" dirty="0">
                <a:solidFill>
                  <a:srgbClr val="FFFF00"/>
                </a:solidFill>
                <a:latin typeface="HG丸ｺﾞｼｯｸM-PRO" panose="020F0600000000000000" pitchFamily="50" charset="-128"/>
                <a:ea typeface="HG丸ｺﾞｼｯｸM-PRO" panose="020F0600000000000000" pitchFamily="50" charset="-128"/>
              </a:rPr>
              <a:t>一同立礼終わりて唱歌（君が代）</a:t>
            </a: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、次に学期試験成績の報告あり。これより第一年生より</a:t>
            </a:r>
            <a:r>
              <a:rPr lang="ja-JP" altLang="en-US" dirty="0">
                <a:solidFill>
                  <a:srgbClr val="FFFF00"/>
                </a:solidFill>
                <a:latin typeface="HG丸ｺﾞｼｯｸM-PRO" panose="020F0600000000000000" pitchFamily="50" charset="-128"/>
                <a:ea typeface="HG丸ｺﾞｼｯｸM-PRO" panose="020F0600000000000000" pitchFamily="50" charset="-128"/>
              </a:rPr>
              <a:t>順次修業証及び卒業証の授与ありて、卒業生唱歌（仰げば尊し）</a:t>
            </a: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郡長十時一郎氏の祝詞朗読終わりて、本校首坐訓導中村九郎氏の答辞朗読あり。次に柳河高等小学校長、上庄尋常小学校首坐訓導、村長鬼又彦氏及び同校訓導宮本伯次郎氏の祝詞朗読あり。唱歌（螢の光）、第二鐘の点呼にて、来賓及び生徒は扣所に入る。この時中村氏は学芸品陳列場へ来賓を誘導す。午後一時来賓悉皆宴席に着く。宴会の間同校女生徒をして酒間の周旋をなさしめしは、かの普通酌女のごとき野鄙の観なく、終始宴席慇懃なりしは、来賓もいっそうの愉快を感じて、午後第四時退散されたり。続きて廿日廿一日の両日は、学芸品の縦覧を許せし由。</a:t>
            </a:r>
            <a:endParaRPr kumimoji="1"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pic>
        <p:nvPicPr>
          <p:cNvPr id="6" name="図 5">
            <a:extLst>
              <a:ext uri="{FF2B5EF4-FFF2-40B4-BE49-F238E27FC236}">
                <a16:creationId xmlns="" xmlns:a16="http://schemas.microsoft.com/office/drawing/2014/main" id="{DCA9FDC2-74AF-4ADE-852C-542DB98D934C}"/>
              </a:ext>
            </a:extLst>
          </p:cNvPr>
          <p:cNvPicPr>
            <a:picLocks noChangeAspect="1"/>
          </p:cNvPicPr>
          <p:nvPr/>
        </p:nvPicPr>
        <p:blipFill>
          <a:blip r:embed="rId2"/>
          <a:stretch>
            <a:fillRect/>
          </a:stretch>
        </p:blipFill>
        <p:spPr>
          <a:xfrm>
            <a:off x="9491292" y="4386844"/>
            <a:ext cx="1804776" cy="1745124"/>
          </a:xfrm>
          <a:prstGeom prst="rect">
            <a:avLst/>
          </a:prstGeom>
        </p:spPr>
      </p:pic>
    </p:spTree>
    <p:extLst>
      <p:ext uri="{BB962C8B-B14F-4D97-AF65-F5344CB8AC3E}">
        <p14:creationId xmlns:p14="http://schemas.microsoft.com/office/powerpoint/2010/main" val="38187019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縦書きテキスト プレースホルダー 2"/>
          <p:cNvSpPr>
            <a:spLocks noGrp="1"/>
          </p:cNvSpPr>
          <p:nvPr>
            <p:ph type="body" orient="vert" idx="1"/>
          </p:nvPr>
        </p:nvSpPr>
        <p:spPr>
          <a:xfrm>
            <a:off x="684212" y="685800"/>
            <a:ext cx="8534400" cy="5446168"/>
          </a:xfrm>
        </p:spPr>
        <p:txBody>
          <a:bodyPr>
            <a:normAutofit/>
          </a:bodyPr>
          <a:lstStyle/>
          <a:p>
            <a:pPr marL="109728" indent="0">
              <a:buNone/>
            </a:pPr>
            <a:r>
              <a:rPr lang="ja-JP" altLang="en-US" dirty="0">
                <a:solidFill>
                  <a:srgbClr val="FFFF00"/>
                </a:solidFill>
              </a:rPr>
              <a:t>瀬高高等小学校</a:t>
            </a:r>
            <a:r>
              <a:rPr lang="ja-JP" altLang="en-US" dirty="0">
                <a:solidFill>
                  <a:schemeClr val="accent1">
                    <a:lumMod val="50000"/>
                  </a:schemeClr>
                </a:solidFill>
              </a:rPr>
              <a:t>の開校式</a:t>
            </a:r>
            <a:r>
              <a:rPr lang="ja-JP" altLang="en-US" dirty="0"/>
              <a:t>（</a:t>
            </a:r>
            <a:r>
              <a:rPr lang="ja-JP" altLang="en-US" dirty="0">
                <a:solidFill>
                  <a:srgbClr val="FFFF00"/>
                </a:solidFill>
              </a:rPr>
              <a:t>明冶二十二年七月二十三日</a:t>
            </a:r>
            <a:r>
              <a:rPr lang="ja-JP" altLang="en-US" dirty="0"/>
              <a:t>　</a:t>
            </a:r>
            <a:r>
              <a:rPr lang="ja-JP" altLang="en-US" dirty="0">
                <a:solidFill>
                  <a:schemeClr val="accent1">
                    <a:lumMod val="50000"/>
                  </a:schemeClr>
                </a:solidFill>
              </a:rPr>
              <a:t>福岡日日）</a:t>
            </a:r>
          </a:p>
          <a:p>
            <a:pPr marL="109728" indent="0">
              <a:buNone/>
            </a:pP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 瀬高高等小学校開校式　山門郡第二瀬高高等小学校は校舎の狭隘なるより、去る五月中旬より増築の工事に取り掛り、本月初旬工事竣功</a:t>
            </a:r>
            <a:r>
              <a:rPr lang="ja-JP" altLang="en-US" dirty="0" err="1">
                <a:solidFill>
                  <a:schemeClr val="accent1">
                    <a:lumMod val="50000"/>
                  </a:schemeClr>
                </a:solidFill>
                <a:latin typeface="HG丸ｺﾞｼｯｸM-PRO" panose="020F0600000000000000" pitchFamily="50" charset="-128"/>
                <a:ea typeface="HG丸ｺﾞｼｯｸM-PRO" panose="020F0600000000000000" pitchFamily="50" charset="-128"/>
              </a:rPr>
              <a:t>せしを</a:t>
            </a: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以て、去る十九日上棟式並びに本年学期試験免状授与式を挙行す。当日は折悪しく大雨にて来賓多からず。第一鐘の点呼にて生徒式場に入る。次に郡長、町村長、校長等それぞれ着席ありて、</a:t>
            </a:r>
            <a:r>
              <a:rPr lang="ja-JP" altLang="en-US" dirty="0">
                <a:solidFill>
                  <a:srgbClr val="FFFF00"/>
                </a:solidFill>
                <a:latin typeface="HG丸ｺﾞｼｯｸM-PRO" panose="020F0600000000000000" pitchFamily="50" charset="-128"/>
                <a:ea typeface="HG丸ｺﾞｼｯｸM-PRO" panose="020F0600000000000000" pitchFamily="50" charset="-128"/>
              </a:rPr>
              <a:t>一同立礼終わりて唱歌（君が代）</a:t>
            </a: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、次に学期試験成績の報告あり。これより第一年生より</a:t>
            </a:r>
            <a:r>
              <a:rPr lang="ja-JP" altLang="en-US" dirty="0">
                <a:solidFill>
                  <a:srgbClr val="FFFF00"/>
                </a:solidFill>
                <a:latin typeface="HG丸ｺﾞｼｯｸM-PRO" panose="020F0600000000000000" pitchFamily="50" charset="-128"/>
                <a:ea typeface="HG丸ｺﾞｼｯｸM-PRO" panose="020F0600000000000000" pitchFamily="50" charset="-128"/>
              </a:rPr>
              <a:t>順次修業証及び卒業証の授与ありて、卒業生唱歌（仰げば尊し）</a:t>
            </a: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、郡長十時一郎氏の祝詞朗読終わりて、本校首坐訓導中村九郎氏の答辞朗読あり。次に柳河高等小学校長、上庄尋常小学校首坐訓導、村長鬼又彦氏及び同校訓導宮本伯次郎氏の</a:t>
            </a:r>
            <a:r>
              <a:rPr lang="ja-JP" altLang="en-US" dirty="0">
                <a:solidFill>
                  <a:srgbClr val="FFFF00"/>
                </a:solidFill>
                <a:latin typeface="HG丸ｺﾞｼｯｸM-PRO" panose="020F0600000000000000" pitchFamily="50" charset="-128"/>
                <a:ea typeface="HG丸ｺﾞｼｯｸM-PRO" panose="020F0600000000000000" pitchFamily="50" charset="-128"/>
              </a:rPr>
              <a:t>祝詞朗読あり。唱歌（螢の光）</a:t>
            </a: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第二鐘の点呼にて、来賓及び生徒は扣所に入る。この時中村氏は学芸品陳列場へ来賓を誘導す。午後一時来賓悉皆宴席に着く。宴会の間同校女生徒をして酒間の周旋をなさしめしは、かの普通酌女のごとき野鄙の観なく、終始宴席慇懃なりしは、来賓もいっそうの愉快を感じて、午後第四時退散されたり。続きて廿日廿一日の両日は、学芸品の縦覧を許せし由。</a:t>
            </a:r>
            <a:endParaRPr kumimoji="1"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pic>
        <p:nvPicPr>
          <p:cNvPr id="6" name="図 5">
            <a:extLst>
              <a:ext uri="{FF2B5EF4-FFF2-40B4-BE49-F238E27FC236}">
                <a16:creationId xmlns="" xmlns:a16="http://schemas.microsoft.com/office/drawing/2014/main" id="{DCA9FDC2-74AF-4ADE-852C-542DB98D934C}"/>
              </a:ext>
            </a:extLst>
          </p:cNvPr>
          <p:cNvPicPr>
            <a:picLocks noChangeAspect="1"/>
          </p:cNvPicPr>
          <p:nvPr/>
        </p:nvPicPr>
        <p:blipFill>
          <a:blip r:embed="rId2"/>
          <a:stretch>
            <a:fillRect/>
          </a:stretch>
        </p:blipFill>
        <p:spPr>
          <a:xfrm>
            <a:off x="9491292" y="4386844"/>
            <a:ext cx="1804776" cy="1745124"/>
          </a:xfrm>
          <a:prstGeom prst="rect">
            <a:avLst/>
          </a:prstGeom>
        </p:spPr>
      </p:pic>
      <p:sp>
        <p:nvSpPr>
          <p:cNvPr id="4" name="雲形吹き出し 3"/>
          <p:cNvSpPr/>
          <p:nvPr/>
        </p:nvSpPr>
        <p:spPr>
          <a:xfrm>
            <a:off x="9129932" y="436098"/>
            <a:ext cx="3062068" cy="3767866"/>
          </a:xfrm>
          <a:prstGeom prst="cloudCallout">
            <a:avLst>
              <a:gd name="adj1" fmla="val -4753"/>
              <a:gd name="adj2" fmla="val 58019"/>
            </a:avLst>
          </a:prstGeom>
        </p:spPr>
        <p:style>
          <a:lnRef idx="2">
            <a:schemeClr val="accent2"/>
          </a:lnRef>
          <a:fillRef idx="1">
            <a:schemeClr val="lt1"/>
          </a:fillRef>
          <a:effectRef idx="0">
            <a:schemeClr val="accent2"/>
          </a:effectRef>
          <a:fontRef idx="minor">
            <a:schemeClr val="dk1"/>
          </a:fontRef>
        </p:style>
        <p:txBody>
          <a:bodyPr vert="eaVert" rtlCol="0" anchor="ctr"/>
          <a:lstStyle/>
          <a:p>
            <a:r>
              <a:rPr kumimoji="1" lang="ja-JP" altLang="en-US" sz="2800" dirty="0" smtClean="0">
                <a:latin typeface="HG丸ｺﾞｼｯｸM-PRO" panose="020F0600000000000000" pitchFamily="50" charset="-128"/>
                <a:ea typeface="HG丸ｺﾞｼｯｸM-PRO" panose="020F0600000000000000" pitchFamily="50" charset="-128"/>
              </a:rPr>
              <a:t>このとき歌った君が代はウェッブ作曲のものと思われる</a:t>
            </a:r>
            <a:endParaRPr kumimoji="1" lang="ja-JP" altLang="en-US" sz="28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15964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縦書きテキスト プレースホルダー 2"/>
          <p:cNvSpPr>
            <a:spLocks noGrp="1"/>
          </p:cNvSpPr>
          <p:nvPr>
            <p:ph type="body" orient="vert" idx="1"/>
          </p:nvPr>
        </p:nvSpPr>
        <p:spPr>
          <a:xfrm>
            <a:off x="684212" y="685800"/>
            <a:ext cx="8534400" cy="5446168"/>
          </a:xfrm>
        </p:spPr>
        <p:txBody>
          <a:bodyPr>
            <a:normAutofit/>
          </a:bodyPr>
          <a:lstStyle/>
          <a:p>
            <a:pPr marL="109728" indent="0">
              <a:buNone/>
            </a:pPr>
            <a:r>
              <a:rPr lang="ja-JP" altLang="en-US" dirty="0">
                <a:solidFill>
                  <a:srgbClr val="FFFF00"/>
                </a:solidFill>
              </a:rPr>
              <a:t>瀬高高等小学校</a:t>
            </a:r>
            <a:r>
              <a:rPr lang="ja-JP" altLang="en-US" dirty="0">
                <a:solidFill>
                  <a:schemeClr val="accent1">
                    <a:lumMod val="50000"/>
                  </a:schemeClr>
                </a:solidFill>
              </a:rPr>
              <a:t>の開校式</a:t>
            </a:r>
            <a:r>
              <a:rPr lang="ja-JP" altLang="en-US" dirty="0"/>
              <a:t>（</a:t>
            </a:r>
            <a:r>
              <a:rPr lang="ja-JP" altLang="en-US" dirty="0">
                <a:solidFill>
                  <a:srgbClr val="FFFF00"/>
                </a:solidFill>
              </a:rPr>
              <a:t>明冶二十二年七月二十三日</a:t>
            </a:r>
            <a:r>
              <a:rPr lang="ja-JP" altLang="en-US" dirty="0"/>
              <a:t>　</a:t>
            </a:r>
            <a:r>
              <a:rPr lang="ja-JP" altLang="en-US" dirty="0">
                <a:solidFill>
                  <a:schemeClr val="accent1">
                    <a:lumMod val="50000"/>
                  </a:schemeClr>
                </a:solidFill>
              </a:rPr>
              <a:t>福岡日日）</a:t>
            </a:r>
          </a:p>
          <a:p>
            <a:pPr marL="109728" indent="0">
              <a:buNone/>
            </a:pP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 瀬高高等小学校開校式　山門郡第二瀬高高等小学校は校舎の狭隘なるより、去る五月中旬より増築の工事に取り掛り、本月初旬工事竣功</a:t>
            </a:r>
            <a:r>
              <a:rPr lang="ja-JP" altLang="en-US" dirty="0" err="1">
                <a:solidFill>
                  <a:schemeClr val="accent1">
                    <a:lumMod val="50000"/>
                  </a:schemeClr>
                </a:solidFill>
                <a:latin typeface="HG丸ｺﾞｼｯｸM-PRO" panose="020F0600000000000000" pitchFamily="50" charset="-128"/>
                <a:ea typeface="HG丸ｺﾞｼｯｸM-PRO" panose="020F0600000000000000" pitchFamily="50" charset="-128"/>
              </a:rPr>
              <a:t>せしを</a:t>
            </a: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以て、去る十九日上棟式並びに本年学期試験免状授与式を挙行す。当日は折悪しく大雨にて来賓多からず。第一鐘の点呼にて生徒式場に入る。次に郡長、町村長、校長等それぞれ着席ありて、</a:t>
            </a:r>
            <a:r>
              <a:rPr lang="ja-JP" altLang="en-US" dirty="0">
                <a:solidFill>
                  <a:srgbClr val="FFFF00"/>
                </a:solidFill>
                <a:latin typeface="HG丸ｺﾞｼｯｸM-PRO" panose="020F0600000000000000" pitchFamily="50" charset="-128"/>
                <a:ea typeface="HG丸ｺﾞｼｯｸM-PRO" panose="020F0600000000000000" pitchFamily="50" charset="-128"/>
              </a:rPr>
              <a:t>一同立礼終わりて唱歌（君が代）</a:t>
            </a: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、次に学期試験成績の報告あり。これより第一年生より</a:t>
            </a:r>
            <a:r>
              <a:rPr lang="ja-JP" altLang="en-US" dirty="0">
                <a:solidFill>
                  <a:srgbClr val="FFFF00"/>
                </a:solidFill>
                <a:latin typeface="HG丸ｺﾞｼｯｸM-PRO" panose="020F0600000000000000" pitchFamily="50" charset="-128"/>
                <a:ea typeface="HG丸ｺﾞｼｯｸM-PRO" panose="020F0600000000000000" pitchFamily="50" charset="-128"/>
              </a:rPr>
              <a:t>順次修業証及び卒業証の授与ありて、卒業生唱歌（仰げば尊し）</a:t>
            </a: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、郡長十時一郎氏の祝詞朗読終わりて、本校首坐訓導中村九郎氏の答辞朗読あり。次に柳河高等小学校長、上庄尋常小学校首坐訓導、村長鬼又彦氏及び同校訓導宮本伯次郎氏の</a:t>
            </a:r>
            <a:r>
              <a:rPr lang="ja-JP" altLang="en-US" dirty="0">
                <a:solidFill>
                  <a:srgbClr val="FFFF00"/>
                </a:solidFill>
                <a:latin typeface="HG丸ｺﾞｼｯｸM-PRO" panose="020F0600000000000000" pitchFamily="50" charset="-128"/>
                <a:ea typeface="HG丸ｺﾞｼｯｸM-PRO" panose="020F0600000000000000" pitchFamily="50" charset="-128"/>
              </a:rPr>
              <a:t>祝詞朗読あり。唱歌（螢の光）</a:t>
            </a: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、第二鐘の点呼にて、来賓及び生徒は扣所に入る。この時中村氏は学芸品陳列場へ来賓を誘導す。午後一時来賓悉皆宴席に着く。</a:t>
            </a:r>
            <a:r>
              <a:rPr lang="ja-JP" altLang="en-US" dirty="0">
                <a:solidFill>
                  <a:srgbClr val="FFFF00"/>
                </a:solidFill>
                <a:latin typeface="HG丸ｺﾞｼｯｸM-PRO" panose="020F0600000000000000" pitchFamily="50" charset="-128"/>
                <a:ea typeface="HG丸ｺﾞｼｯｸM-PRO" panose="020F0600000000000000" pitchFamily="50" charset="-128"/>
              </a:rPr>
              <a:t>宴会の間同校女生徒をして酒間の周旋をなさしめしは、かの普通酌女のごとき野鄙の観なく</a:t>
            </a:r>
            <a:r>
              <a:rPr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rPr>
              <a:t>、終始宴席慇懃なりしは、来賓もいっそうの愉快を感じて、午後第四時退散されたり。続きて廿日廿一日の両日は、学芸品の縦覧を許せし由。</a:t>
            </a:r>
            <a:endParaRPr kumimoji="1"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pic>
        <p:nvPicPr>
          <p:cNvPr id="6" name="図 5">
            <a:extLst>
              <a:ext uri="{FF2B5EF4-FFF2-40B4-BE49-F238E27FC236}">
                <a16:creationId xmlns="" xmlns:a16="http://schemas.microsoft.com/office/drawing/2014/main" id="{DCA9FDC2-74AF-4ADE-852C-542DB98D934C}"/>
              </a:ext>
            </a:extLst>
          </p:cNvPr>
          <p:cNvPicPr>
            <a:picLocks noChangeAspect="1"/>
          </p:cNvPicPr>
          <p:nvPr/>
        </p:nvPicPr>
        <p:blipFill>
          <a:blip r:embed="rId2"/>
          <a:stretch>
            <a:fillRect/>
          </a:stretch>
        </p:blipFill>
        <p:spPr>
          <a:xfrm>
            <a:off x="9491292" y="4386844"/>
            <a:ext cx="1804776" cy="1745124"/>
          </a:xfrm>
          <a:prstGeom prst="rect">
            <a:avLst/>
          </a:prstGeom>
        </p:spPr>
      </p:pic>
      <p:sp>
        <p:nvSpPr>
          <p:cNvPr id="2" name="雲形吹き出し 1"/>
          <p:cNvSpPr/>
          <p:nvPr/>
        </p:nvSpPr>
        <p:spPr>
          <a:xfrm>
            <a:off x="9716375" y="745589"/>
            <a:ext cx="2475625" cy="3542782"/>
          </a:xfrm>
          <a:prstGeom prst="cloudCallout">
            <a:avLst/>
          </a:prstGeom>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400" dirty="0" smtClean="0">
                <a:latin typeface="HG丸ｺﾞｼｯｸM-PRO" panose="020F0600000000000000" pitchFamily="50" charset="-128"/>
                <a:ea typeface="HG丸ｺﾞｼｯｸM-PRO" panose="020F0600000000000000" pitchFamily="50" charset="-128"/>
              </a:rPr>
              <a:t>最後は女生徒に</a:t>
            </a:r>
            <a:r>
              <a:rPr kumimoji="1" lang="ja-JP" altLang="en-US" sz="2400" dirty="0" err="1" smtClean="0">
                <a:latin typeface="HG丸ｺﾞｼｯｸM-PRO" panose="020F0600000000000000" pitchFamily="50" charset="-128"/>
                <a:ea typeface="HG丸ｺﾞｼｯｸM-PRO" panose="020F0600000000000000" pitchFamily="50" charset="-128"/>
              </a:rPr>
              <a:t>酌させて</a:t>
            </a:r>
            <a:r>
              <a:rPr kumimoji="1" lang="ja-JP" altLang="en-US" sz="2400" dirty="0" smtClean="0">
                <a:latin typeface="HG丸ｺﾞｼｯｸM-PRO" panose="020F0600000000000000" pitchFamily="50" charset="-128"/>
                <a:ea typeface="HG丸ｺﾞｼｯｸM-PRO" panose="020F0600000000000000" pitchFamily="50" charset="-128"/>
              </a:rPr>
              <a:t>宴会かよ</a:t>
            </a:r>
            <a:endParaRPr kumimoji="1" lang="ja-JP" altLang="en-US" sz="24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08435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 xmlns:a16="http://schemas.microsoft.com/office/drawing/2014/main" id="{4B317BF7-9B90-4BE0-AD5C-2E27E3B4501A}"/>
              </a:ext>
            </a:extLst>
          </p:cNvPr>
          <p:cNvPicPr>
            <a:picLocks noChangeAspect="1"/>
          </p:cNvPicPr>
          <p:nvPr/>
        </p:nvPicPr>
        <p:blipFill>
          <a:blip r:embed="rId2"/>
          <a:stretch>
            <a:fillRect/>
          </a:stretch>
        </p:blipFill>
        <p:spPr>
          <a:xfrm>
            <a:off x="8940905" y="4072950"/>
            <a:ext cx="1808269" cy="1455300"/>
          </a:xfrm>
          <a:prstGeom prst="rect">
            <a:avLst/>
          </a:prstGeom>
        </p:spPr>
      </p:pic>
      <p:sp>
        <p:nvSpPr>
          <p:cNvPr id="6" name="テキスト ボックス 5">
            <a:extLst>
              <a:ext uri="{FF2B5EF4-FFF2-40B4-BE49-F238E27FC236}">
                <a16:creationId xmlns="" xmlns:a16="http://schemas.microsoft.com/office/drawing/2014/main" id="{7772C52B-A035-42F9-9F91-02B8F20227DF}"/>
              </a:ext>
            </a:extLst>
          </p:cNvPr>
          <p:cNvSpPr txBox="1"/>
          <p:nvPr/>
        </p:nvSpPr>
        <p:spPr>
          <a:xfrm>
            <a:off x="3327679" y="365760"/>
            <a:ext cx="3570208" cy="5623560"/>
          </a:xfrm>
          <a:prstGeom prst="rect">
            <a:avLst/>
          </a:prstGeom>
          <a:noFill/>
        </p:spPr>
        <p:txBody>
          <a:bodyPr vert="eaVert" wrap="square" rtlCol="0">
            <a:spAutoFit/>
          </a:bodyPr>
          <a:lstStyle/>
          <a:p>
            <a:pPr marL="109728" indent="0">
              <a:buNone/>
            </a:pPr>
            <a:r>
              <a:rPr lang="ja-JP" altLang="en-US" sz="4400" b="1" dirty="0">
                <a:solidFill>
                  <a:schemeClr val="bg1"/>
                </a:solidFill>
                <a:latin typeface="HGP教科書体" panose="02020600000000000000" pitchFamily="18" charset="-128"/>
                <a:ea typeface="HGP教科書体" panose="02020600000000000000" pitchFamily="18" charset="-128"/>
              </a:rPr>
              <a:t>一　御真影拝礼</a:t>
            </a:r>
            <a:endParaRPr lang="en-US" altLang="ja-JP" sz="4400" b="1" dirty="0">
              <a:solidFill>
                <a:schemeClr val="bg1"/>
              </a:solidFill>
              <a:latin typeface="HGP教科書体" panose="02020600000000000000" pitchFamily="18" charset="-128"/>
              <a:ea typeface="HGP教科書体" panose="02020600000000000000" pitchFamily="18" charset="-128"/>
            </a:endParaRPr>
          </a:p>
          <a:p>
            <a:pPr marL="109728" indent="0">
              <a:buNone/>
            </a:pPr>
            <a:r>
              <a:rPr lang="ja-JP" altLang="en-US" sz="4400" b="1" dirty="0">
                <a:solidFill>
                  <a:schemeClr val="bg1"/>
                </a:solidFill>
                <a:latin typeface="HGP教科書体" panose="02020600000000000000" pitchFamily="18" charset="-128"/>
                <a:ea typeface="HGP教科書体" panose="02020600000000000000" pitchFamily="18" charset="-128"/>
              </a:rPr>
              <a:t>二　両陛下の万歳奉祝</a:t>
            </a:r>
          </a:p>
          <a:p>
            <a:pPr marL="109728" indent="0">
              <a:buNone/>
            </a:pPr>
            <a:r>
              <a:rPr lang="ja-JP" altLang="en-US" sz="4400" b="1" dirty="0">
                <a:solidFill>
                  <a:schemeClr val="bg1"/>
                </a:solidFill>
                <a:latin typeface="HGP教科書体" panose="02020600000000000000" pitchFamily="18" charset="-128"/>
                <a:ea typeface="HGP教科書体" panose="02020600000000000000" pitchFamily="18" charset="-128"/>
              </a:rPr>
              <a:t>三　勅語奉読</a:t>
            </a:r>
          </a:p>
          <a:p>
            <a:pPr marL="109728" indent="0">
              <a:buNone/>
            </a:pPr>
            <a:r>
              <a:rPr lang="ja-JP" altLang="en-US" sz="4400" b="1" dirty="0">
                <a:solidFill>
                  <a:schemeClr val="bg1"/>
                </a:solidFill>
                <a:latin typeface="HGP教科書体" panose="02020600000000000000" pitchFamily="18" charset="-128"/>
                <a:ea typeface="HGP教科書体" panose="02020600000000000000" pitchFamily="18" charset="-128"/>
              </a:rPr>
              <a:t>四　校長訓話</a:t>
            </a:r>
          </a:p>
          <a:p>
            <a:pPr marL="109728" indent="0">
              <a:buNone/>
            </a:pPr>
            <a:r>
              <a:rPr lang="ja-JP" altLang="en-US" sz="4400" b="1" dirty="0">
                <a:solidFill>
                  <a:schemeClr val="bg1"/>
                </a:solidFill>
                <a:latin typeface="HGP教科書体" panose="02020600000000000000" pitchFamily="18" charset="-128"/>
                <a:ea typeface="HGP教科書体" panose="02020600000000000000" pitchFamily="18" charset="-128"/>
              </a:rPr>
              <a:t>五　式歌斉唱</a:t>
            </a:r>
          </a:p>
        </p:txBody>
      </p:sp>
      <p:pic>
        <p:nvPicPr>
          <p:cNvPr id="7" name="図 6">
            <a:extLst>
              <a:ext uri="{FF2B5EF4-FFF2-40B4-BE49-F238E27FC236}">
                <a16:creationId xmlns="" xmlns:a16="http://schemas.microsoft.com/office/drawing/2014/main" id="{C93BA826-A299-453A-AF43-64DC7021FFCE}"/>
              </a:ext>
            </a:extLst>
          </p:cNvPr>
          <p:cNvPicPr>
            <a:picLocks noChangeAspect="1"/>
          </p:cNvPicPr>
          <p:nvPr/>
        </p:nvPicPr>
        <p:blipFill>
          <a:blip r:embed="rId3"/>
          <a:stretch>
            <a:fillRect/>
          </a:stretch>
        </p:blipFill>
        <p:spPr>
          <a:xfrm>
            <a:off x="6215237" y="4186800"/>
            <a:ext cx="2579007" cy="1227600"/>
          </a:xfrm>
          <a:prstGeom prst="rect">
            <a:avLst/>
          </a:prstGeom>
        </p:spPr>
      </p:pic>
      <p:pic>
        <p:nvPicPr>
          <p:cNvPr id="8" name="図 7">
            <a:extLst>
              <a:ext uri="{FF2B5EF4-FFF2-40B4-BE49-F238E27FC236}">
                <a16:creationId xmlns="" xmlns:a16="http://schemas.microsoft.com/office/drawing/2014/main" id="{60CF1D98-2745-4CE1-8AAF-C9AE235B3F9A}"/>
              </a:ext>
            </a:extLst>
          </p:cNvPr>
          <p:cNvPicPr>
            <a:picLocks noChangeAspect="1"/>
          </p:cNvPicPr>
          <p:nvPr/>
        </p:nvPicPr>
        <p:blipFill>
          <a:blip r:embed="rId4"/>
          <a:stretch>
            <a:fillRect/>
          </a:stretch>
        </p:blipFill>
        <p:spPr>
          <a:xfrm>
            <a:off x="1584755" y="3850200"/>
            <a:ext cx="2124469" cy="1564200"/>
          </a:xfrm>
          <a:prstGeom prst="rect">
            <a:avLst/>
          </a:prstGeom>
        </p:spPr>
      </p:pic>
      <p:sp>
        <p:nvSpPr>
          <p:cNvPr id="9" name="思考の吹き出し: 雲形 8">
            <a:extLst>
              <a:ext uri="{FF2B5EF4-FFF2-40B4-BE49-F238E27FC236}">
                <a16:creationId xmlns="" xmlns:a16="http://schemas.microsoft.com/office/drawing/2014/main" id="{07E61494-5B50-4A7C-9BC3-0BF8CEE7EDBD}"/>
              </a:ext>
            </a:extLst>
          </p:cNvPr>
          <p:cNvSpPr/>
          <p:nvPr/>
        </p:nvSpPr>
        <p:spPr>
          <a:xfrm>
            <a:off x="8794244" y="685801"/>
            <a:ext cx="3048351" cy="3061010"/>
          </a:xfrm>
          <a:prstGeom prst="cloudCallout">
            <a:avLst/>
          </a:prstGeom>
        </p:spPr>
        <p:style>
          <a:lnRef idx="2">
            <a:schemeClr val="accent5"/>
          </a:lnRef>
          <a:fillRef idx="1">
            <a:schemeClr val="lt1"/>
          </a:fillRef>
          <a:effectRef idx="0">
            <a:schemeClr val="accent5"/>
          </a:effectRef>
          <a:fontRef idx="minor">
            <a:schemeClr val="dk1"/>
          </a:fontRef>
        </p:style>
        <p:txBody>
          <a:bodyPr vert="eaVert" rtlCol="0" anchor="ctr"/>
          <a:lstStyle/>
          <a:p>
            <a:r>
              <a:rPr lang="ja-JP" altLang="en-US" sz="2400" dirty="0">
                <a:latin typeface="HG丸ｺﾞｼｯｸM-PRO" panose="020F0600000000000000" pitchFamily="50" charset="-128"/>
                <a:ea typeface="HG丸ｺﾞｼｯｸM-PRO" panose="020F0600000000000000" pitchFamily="50" charset="-128"/>
              </a:rPr>
              <a:t>「</a:t>
            </a:r>
            <a:r>
              <a:rPr lang="zh-TW" altLang="en-US" sz="2400" dirty="0">
                <a:latin typeface="HG丸ｺﾞｼｯｸM-PRO" panose="020F0600000000000000" pitchFamily="50" charset="-128"/>
                <a:ea typeface="HG丸ｺﾞｼｯｸM-PRO" panose="020F0600000000000000" pitchFamily="50" charset="-128"/>
              </a:rPr>
              <a:t>小学校祝日大祭日儀式規程</a:t>
            </a:r>
            <a:r>
              <a:rPr lang="ja-JP" altLang="en-US" sz="2400" dirty="0">
                <a:latin typeface="HG丸ｺﾞｼｯｸM-PRO" panose="020F0600000000000000" pitchFamily="50" charset="-128"/>
                <a:ea typeface="HG丸ｺﾞｼｯｸM-PRO" panose="020F0600000000000000" pitchFamily="50" charset="-128"/>
              </a:rPr>
              <a:t>」による儀式の進め方だ</a:t>
            </a:r>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10" name="図 9">
            <a:extLst>
              <a:ext uri="{FF2B5EF4-FFF2-40B4-BE49-F238E27FC236}">
                <a16:creationId xmlns="" xmlns:a16="http://schemas.microsoft.com/office/drawing/2014/main" id="{94C7D87E-627E-45F8-831D-313A5F7803D3}"/>
              </a:ext>
            </a:extLst>
          </p:cNvPr>
          <p:cNvPicPr>
            <a:picLocks noChangeAspect="1"/>
          </p:cNvPicPr>
          <p:nvPr/>
        </p:nvPicPr>
        <p:blipFill>
          <a:blip r:embed="rId5"/>
          <a:stretch>
            <a:fillRect/>
          </a:stretch>
        </p:blipFill>
        <p:spPr>
          <a:xfrm>
            <a:off x="349405" y="2642400"/>
            <a:ext cx="1630406" cy="1989900"/>
          </a:xfrm>
          <a:prstGeom prst="rect">
            <a:avLst/>
          </a:prstGeom>
        </p:spPr>
      </p:pic>
      <p:sp>
        <p:nvSpPr>
          <p:cNvPr id="11" name="思考の吹き出し: 雲形 10">
            <a:extLst>
              <a:ext uri="{FF2B5EF4-FFF2-40B4-BE49-F238E27FC236}">
                <a16:creationId xmlns="" xmlns:a16="http://schemas.microsoft.com/office/drawing/2014/main" id="{49EF309B-C66E-492D-BC2F-97E571D9C820}"/>
              </a:ext>
            </a:extLst>
          </p:cNvPr>
          <p:cNvSpPr/>
          <p:nvPr/>
        </p:nvSpPr>
        <p:spPr>
          <a:xfrm>
            <a:off x="932688" y="804672"/>
            <a:ext cx="1630407" cy="2203128"/>
          </a:xfrm>
          <a:prstGeom prst="cloudCallout">
            <a:avLst>
              <a:gd name="adj1" fmla="val -29924"/>
              <a:gd name="adj2" fmla="val 55941"/>
            </a:avLst>
          </a:prstGeom>
        </p:spPr>
        <p:style>
          <a:lnRef idx="2">
            <a:schemeClr val="accent5"/>
          </a:lnRef>
          <a:fillRef idx="1">
            <a:schemeClr val="lt1"/>
          </a:fillRef>
          <a:effectRef idx="0">
            <a:schemeClr val="accent5"/>
          </a:effectRef>
          <a:fontRef idx="minor">
            <a:schemeClr val="dk1"/>
          </a:fontRef>
        </p:style>
        <p:txBody>
          <a:bodyPr vert="eaVert" rtlCol="0" anchor="ctr"/>
          <a:lstStyle/>
          <a:p>
            <a:r>
              <a:rPr kumimoji="1" lang="ja-JP" altLang="en-US" sz="2000" dirty="0">
                <a:latin typeface="HG丸ｺﾞｼｯｸM-PRO" panose="020F0600000000000000" pitchFamily="50" charset="-128"/>
                <a:ea typeface="HG丸ｺﾞｼｯｸM-PRO" panose="020F0600000000000000" pitchFamily="50" charset="-128"/>
              </a:rPr>
              <a:t>礼拝に似てるでしょ</a:t>
            </a:r>
          </a:p>
        </p:txBody>
      </p:sp>
    </p:spTree>
    <p:extLst>
      <p:ext uri="{BB962C8B-B14F-4D97-AF65-F5344CB8AC3E}">
        <p14:creationId xmlns:p14="http://schemas.microsoft.com/office/powerpoint/2010/main" val="3393465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CB08B9F4-C251-46F7-B3F7-8FEE672A0EEE}"/>
              </a:ext>
            </a:extLst>
          </p:cNvPr>
          <p:cNvSpPr>
            <a:spLocks noGrp="1"/>
          </p:cNvSpPr>
          <p:nvPr>
            <p:ph type="title"/>
          </p:nvPr>
        </p:nvSpPr>
        <p:spPr>
          <a:xfrm>
            <a:off x="684212" y="4487332"/>
            <a:ext cx="8534400" cy="1507067"/>
          </a:xfrm>
        </p:spPr>
        <p:txBody>
          <a:bodyPr>
            <a:normAutofit/>
          </a:bodyPr>
          <a:lstStyle/>
          <a:p>
            <a:r>
              <a:rPr kumimoji="1" lang="en-US" altLang="ja-JP" sz="4000">
                <a:latin typeface="HG丸ｺﾞｼｯｸM-PRO" panose="020F0600000000000000" pitchFamily="50" charset="-128"/>
                <a:ea typeface="HG丸ｺﾞｼｯｸM-PRO" panose="020F0600000000000000" pitchFamily="50" charset="-128"/>
              </a:rPr>
              <a:t>Ⅵ</a:t>
            </a:r>
            <a:r>
              <a:rPr kumimoji="1" lang="ja-JP" altLang="en-US" sz="4000">
                <a:latin typeface="HG丸ｺﾞｼｯｸM-PRO" panose="020F0600000000000000" pitchFamily="50" charset="-128"/>
                <a:ea typeface="HG丸ｺﾞｼｯｸM-PRO" panose="020F0600000000000000" pitchFamily="50" charset="-128"/>
              </a:rPr>
              <a:t>　日の丸・君が代問題とは何か</a:t>
            </a:r>
            <a:endParaRPr kumimoji="1" lang="ja-JP" altLang="en-US" sz="4000" dirty="0">
              <a:latin typeface="HG丸ｺﾞｼｯｸM-PRO" panose="020F0600000000000000" pitchFamily="50" charset="-128"/>
              <a:ea typeface="HG丸ｺﾞｼｯｸM-PRO" panose="020F0600000000000000" pitchFamily="50" charset="-128"/>
            </a:endParaRPr>
          </a:p>
        </p:txBody>
      </p:sp>
      <p:pic>
        <p:nvPicPr>
          <p:cNvPr id="45" name="図 44">
            <a:extLst>
              <a:ext uri="{FF2B5EF4-FFF2-40B4-BE49-F238E27FC236}">
                <a16:creationId xmlns="" xmlns:a16="http://schemas.microsoft.com/office/drawing/2014/main" id="{0F17B3EC-53B5-4AC4-9B77-5FFE45AABA32}"/>
              </a:ext>
            </a:extLst>
          </p:cNvPr>
          <p:cNvPicPr>
            <a:picLocks noChangeAspect="1"/>
          </p:cNvPicPr>
          <p:nvPr/>
        </p:nvPicPr>
        <p:blipFill>
          <a:blip r:embed="rId2"/>
          <a:stretch>
            <a:fillRect/>
          </a:stretch>
        </p:blipFill>
        <p:spPr>
          <a:xfrm>
            <a:off x="684212" y="542466"/>
            <a:ext cx="3933020" cy="2621358"/>
          </a:xfrm>
          <a:prstGeom prst="rect">
            <a:avLst/>
          </a:prstGeom>
        </p:spPr>
      </p:pic>
      <p:pic>
        <p:nvPicPr>
          <p:cNvPr id="6" name="図 5">
            <a:extLst>
              <a:ext uri="{FF2B5EF4-FFF2-40B4-BE49-F238E27FC236}">
                <a16:creationId xmlns="" xmlns:a16="http://schemas.microsoft.com/office/drawing/2014/main" id="{E6792644-5DAC-4429-BF17-C1D2086A7CEF}"/>
              </a:ext>
            </a:extLst>
          </p:cNvPr>
          <p:cNvPicPr>
            <a:picLocks noChangeAspect="1"/>
          </p:cNvPicPr>
          <p:nvPr/>
        </p:nvPicPr>
        <p:blipFill>
          <a:blip r:embed="rId3"/>
          <a:stretch>
            <a:fillRect/>
          </a:stretch>
        </p:blipFill>
        <p:spPr>
          <a:xfrm>
            <a:off x="5084064" y="542466"/>
            <a:ext cx="4660192" cy="2621358"/>
          </a:xfrm>
          <a:prstGeom prst="rect">
            <a:avLst/>
          </a:prstGeom>
        </p:spPr>
      </p:pic>
      <p:sp>
        <p:nvSpPr>
          <p:cNvPr id="7" name="吹き出し: 円形 6">
            <a:extLst>
              <a:ext uri="{FF2B5EF4-FFF2-40B4-BE49-F238E27FC236}">
                <a16:creationId xmlns="" xmlns:a16="http://schemas.microsoft.com/office/drawing/2014/main" id="{88D3B7D5-3778-4F07-85BC-88AF714D3A76}"/>
              </a:ext>
            </a:extLst>
          </p:cNvPr>
          <p:cNvSpPr/>
          <p:nvPr/>
        </p:nvSpPr>
        <p:spPr>
          <a:xfrm>
            <a:off x="9144000" y="246888"/>
            <a:ext cx="1161288" cy="1720050"/>
          </a:xfrm>
          <a:prstGeom prst="wedgeEllipseCallout">
            <a:avLst>
              <a:gd name="adj1" fmla="val -51201"/>
              <a:gd name="adj2" fmla="val 66810"/>
            </a:avLst>
          </a:prstGeom>
          <a:ln>
            <a:noFill/>
          </a:ln>
        </p:spPr>
        <p:style>
          <a:lnRef idx="2">
            <a:schemeClr val="accent1"/>
          </a:lnRef>
          <a:fillRef idx="1">
            <a:schemeClr val="lt1"/>
          </a:fillRef>
          <a:effectRef idx="0">
            <a:schemeClr val="accent1"/>
          </a:effectRef>
          <a:fontRef idx="minor">
            <a:schemeClr val="dk1"/>
          </a:fontRef>
        </p:style>
        <p:txBody>
          <a:bodyPr vert="eaVert" rtlCol="0" anchor="ctr"/>
          <a:lstStyle/>
          <a:p>
            <a:pPr algn="ctr"/>
            <a:r>
              <a:rPr kumimoji="1" lang="ja-JP" altLang="en-US" sz="2400" dirty="0">
                <a:latin typeface="AR PＰＯＰ４B" panose="040B0800000000000000" pitchFamily="50" charset="-128"/>
                <a:ea typeface="AR PＰＯＰ４B" panose="040B0800000000000000" pitchFamily="50" charset="-128"/>
              </a:rPr>
              <a:t>さざれ石</a:t>
            </a:r>
          </a:p>
        </p:txBody>
      </p:sp>
    </p:spTree>
    <p:extLst>
      <p:ext uri="{BB962C8B-B14F-4D97-AF65-F5344CB8AC3E}">
        <p14:creationId xmlns:p14="http://schemas.microsoft.com/office/powerpoint/2010/main" val="30055394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 xmlns:a16="http://schemas.microsoft.com/office/drawing/2014/main" id="{CE33DE2F-7662-4E86-83B1-76EA6116B673}"/>
              </a:ext>
            </a:extLst>
          </p:cNvPr>
          <p:cNvPicPr>
            <a:picLocks noChangeAspect="1"/>
          </p:cNvPicPr>
          <p:nvPr/>
        </p:nvPicPr>
        <p:blipFill>
          <a:blip r:embed="rId2"/>
          <a:stretch>
            <a:fillRect/>
          </a:stretch>
        </p:blipFill>
        <p:spPr>
          <a:xfrm>
            <a:off x="8089744" y="4014216"/>
            <a:ext cx="1685192" cy="16824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図 4">
            <a:extLst>
              <a:ext uri="{FF2B5EF4-FFF2-40B4-BE49-F238E27FC236}">
                <a16:creationId xmlns="" xmlns:a16="http://schemas.microsoft.com/office/drawing/2014/main" id="{590EA094-2696-41FD-A0D6-D6102AF6346E}"/>
              </a:ext>
            </a:extLst>
          </p:cNvPr>
          <p:cNvPicPr>
            <a:picLocks noChangeAspect="1"/>
          </p:cNvPicPr>
          <p:nvPr/>
        </p:nvPicPr>
        <p:blipFill>
          <a:blip r:embed="rId3"/>
          <a:stretch>
            <a:fillRect/>
          </a:stretch>
        </p:blipFill>
        <p:spPr>
          <a:xfrm>
            <a:off x="893726" y="877824"/>
            <a:ext cx="1858618" cy="2293250"/>
          </a:xfrm>
          <a:prstGeom prst="rect">
            <a:avLst/>
          </a:prstGeom>
        </p:spPr>
      </p:pic>
      <p:sp>
        <p:nvSpPr>
          <p:cNvPr id="6" name="思考の吹き出し: 雲形 5">
            <a:extLst>
              <a:ext uri="{FF2B5EF4-FFF2-40B4-BE49-F238E27FC236}">
                <a16:creationId xmlns="" xmlns:a16="http://schemas.microsoft.com/office/drawing/2014/main" id="{CFD1F06A-EACE-478D-94DA-7998772180D7}"/>
              </a:ext>
            </a:extLst>
          </p:cNvPr>
          <p:cNvSpPr/>
          <p:nvPr/>
        </p:nvSpPr>
        <p:spPr>
          <a:xfrm>
            <a:off x="6071616" y="-1"/>
            <a:ext cx="4633898" cy="3642937"/>
          </a:xfrm>
          <a:prstGeom prst="cloudCallout">
            <a:avLst>
              <a:gd name="adj1" fmla="val 9548"/>
              <a:gd name="adj2" fmla="val 58854"/>
            </a:avLst>
          </a:prstGeom>
        </p:spPr>
        <p:style>
          <a:lnRef idx="2">
            <a:schemeClr val="accent3"/>
          </a:lnRef>
          <a:fillRef idx="1">
            <a:schemeClr val="lt1"/>
          </a:fillRef>
          <a:effectRef idx="0">
            <a:schemeClr val="accent3"/>
          </a:effectRef>
          <a:fontRef idx="minor">
            <a:schemeClr val="dk1"/>
          </a:fontRef>
        </p:style>
        <p:txBody>
          <a:bodyPr vert="eaVert" rtlCol="0" anchor="ctr"/>
          <a:lstStyle/>
          <a:p>
            <a:r>
              <a:rPr kumimoji="1" lang="ja-JP" altLang="en-US" sz="2400" dirty="0">
                <a:latin typeface="HG丸ｺﾞｼｯｸM-PRO" panose="020F0600000000000000" pitchFamily="50" charset="-128"/>
                <a:ea typeface="HG丸ｺﾞｼｯｸM-PRO" panose="020F0600000000000000" pitchFamily="50" charset="-128"/>
              </a:rPr>
              <a:t>総理大臣！</a:t>
            </a:r>
          </a:p>
          <a:p>
            <a:r>
              <a:rPr kumimoji="1" lang="ja-JP" altLang="en-US" sz="2400" dirty="0">
                <a:latin typeface="HG丸ｺﾞｼｯｸM-PRO" panose="020F0600000000000000" pitchFamily="50" charset="-128"/>
                <a:ea typeface="HG丸ｺﾞｼｯｸM-PRO" panose="020F0600000000000000" pitchFamily="50" charset="-128"/>
              </a:rPr>
              <a:t>新しい憲法ができたな。これで平和で民主的な国が歩き始める。なので、日本国民は国旗を復活させていいぞ。</a:t>
            </a:r>
          </a:p>
        </p:txBody>
      </p:sp>
      <p:pic>
        <p:nvPicPr>
          <p:cNvPr id="8" name="図 7">
            <a:extLst>
              <a:ext uri="{FF2B5EF4-FFF2-40B4-BE49-F238E27FC236}">
                <a16:creationId xmlns="" xmlns:a16="http://schemas.microsoft.com/office/drawing/2014/main" id="{11364AE9-BDB4-44A3-9889-E66251FDAE7B}"/>
              </a:ext>
            </a:extLst>
          </p:cNvPr>
          <p:cNvPicPr>
            <a:picLocks noChangeAspect="1"/>
          </p:cNvPicPr>
          <p:nvPr/>
        </p:nvPicPr>
        <p:blipFill>
          <a:blip r:embed="rId4"/>
          <a:stretch>
            <a:fillRect/>
          </a:stretch>
        </p:blipFill>
        <p:spPr>
          <a:xfrm>
            <a:off x="2663728" y="4110087"/>
            <a:ext cx="1596576" cy="16394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思考の吹き出し: 雲形 8">
            <a:extLst>
              <a:ext uri="{FF2B5EF4-FFF2-40B4-BE49-F238E27FC236}">
                <a16:creationId xmlns="" xmlns:a16="http://schemas.microsoft.com/office/drawing/2014/main" id="{6CD62F38-45DD-473B-8CD5-EF990108855B}"/>
              </a:ext>
            </a:extLst>
          </p:cNvPr>
          <p:cNvSpPr/>
          <p:nvPr/>
        </p:nvSpPr>
        <p:spPr>
          <a:xfrm>
            <a:off x="2663728" y="12770"/>
            <a:ext cx="3886643" cy="3818404"/>
          </a:xfrm>
          <a:prstGeom prst="cloudCallout">
            <a:avLst/>
          </a:prstGeom>
        </p:spPr>
        <p:style>
          <a:lnRef idx="2">
            <a:schemeClr val="dk1"/>
          </a:lnRef>
          <a:fillRef idx="1">
            <a:schemeClr val="lt1"/>
          </a:fillRef>
          <a:effectRef idx="0">
            <a:schemeClr val="dk1"/>
          </a:effectRef>
          <a:fontRef idx="minor">
            <a:schemeClr val="dk1"/>
          </a:fontRef>
        </p:style>
        <p:txBody>
          <a:bodyPr vert="eaVert" rtlCol="0" anchor="ctr"/>
          <a:lstStyle/>
          <a:p>
            <a:r>
              <a:rPr kumimoji="1" lang="ja-JP" altLang="en-US" sz="2400" dirty="0">
                <a:latin typeface="HG丸ｺﾞｼｯｸM-PRO" panose="020F0600000000000000" pitchFamily="50" charset="-128"/>
                <a:ea typeface="HG丸ｺﾞｼｯｸM-PRO" panose="020F0600000000000000" pitchFamily="50" charset="-128"/>
              </a:rPr>
              <a:t>閣下、</a:t>
            </a:r>
          </a:p>
          <a:p>
            <a:r>
              <a:rPr kumimoji="1" lang="ja-JP" altLang="en-US" sz="2400" dirty="0">
                <a:latin typeface="HG丸ｺﾞｼｯｸM-PRO" panose="020F0600000000000000" pitchFamily="50" charset="-128"/>
                <a:ea typeface="HG丸ｺﾞｼｯｸM-PRO" panose="020F0600000000000000" pitchFamily="50" charset="-128"/>
              </a:rPr>
              <a:t>大変感銘を受け、感謝してます。</a:t>
            </a:r>
          </a:p>
          <a:p>
            <a:r>
              <a:rPr kumimoji="1" lang="ja-JP" altLang="en-US" sz="2400" dirty="0">
                <a:latin typeface="HG丸ｺﾞｼｯｸM-PRO" panose="020F0600000000000000" pitchFamily="50" charset="-128"/>
                <a:ea typeface="HG丸ｺﾞｼｯｸM-PRO" panose="020F0600000000000000" pitchFamily="50" charset="-128"/>
              </a:rPr>
              <a:t>国旗は平和と民主主義実現のための励みになります。</a:t>
            </a:r>
          </a:p>
        </p:txBody>
      </p:sp>
      <p:sp>
        <p:nvSpPr>
          <p:cNvPr id="10" name="雲 9">
            <a:extLst>
              <a:ext uri="{FF2B5EF4-FFF2-40B4-BE49-F238E27FC236}">
                <a16:creationId xmlns="" xmlns:a16="http://schemas.microsoft.com/office/drawing/2014/main" id="{9A17937F-46E3-4E87-A584-1436BB5129FD}"/>
              </a:ext>
            </a:extLst>
          </p:cNvPr>
          <p:cNvSpPr/>
          <p:nvPr/>
        </p:nvSpPr>
        <p:spPr>
          <a:xfrm>
            <a:off x="4899836" y="3305908"/>
            <a:ext cx="2578608" cy="2768467"/>
          </a:xfrm>
          <a:prstGeom prst="cloud">
            <a:avLst/>
          </a:prstGeom>
        </p:spPr>
        <p:style>
          <a:lnRef idx="2">
            <a:schemeClr val="accent2"/>
          </a:lnRef>
          <a:fillRef idx="1">
            <a:schemeClr val="lt1"/>
          </a:fillRef>
          <a:effectRef idx="0">
            <a:schemeClr val="accent2"/>
          </a:effectRef>
          <a:fontRef idx="minor">
            <a:schemeClr val="dk1"/>
          </a:fontRef>
        </p:style>
        <p:txBody>
          <a:bodyPr vert="eaVert" rtlCol="0" anchor="ctr"/>
          <a:lstStyle/>
          <a:p>
            <a:r>
              <a:rPr kumimoji="1" lang="ja-JP" altLang="en-US" sz="2400" dirty="0">
                <a:latin typeface="HG丸ｺﾞｼｯｸM-PRO" panose="020F0600000000000000" pitchFamily="50" charset="-128"/>
                <a:ea typeface="HG丸ｺﾞｼｯｸM-PRO" panose="020F0600000000000000" pitchFamily="50" charset="-128"/>
              </a:rPr>
              <a:t>日の丸が平和の旗として国民に返されたのだ</a:t>
            </a:r>
          </a:p>
        </p:txBody>
      </p:sp>
    </p:spTree>
    <p:extLst>
      <p:ext uri="{BB962C8B-B14F-4D97-AF65-F5344CB8AC3E}">
        <p14:creationId xmlns:p14="http://schemas.microsoft.com/office/powerpoint/2010/main" val="37582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 xmlns:a16="http://schemas.microsoft.com/office/drawing/2014/main" id="{B4F5BED9-7DE0-40EC-BA64-CC69BAF68860}"/>
              </a:ext>
            </a:extLst>
          </p:cNvPr>
          <p:cNvPicPr>
            <a:picLocks noChangeAspect="1"/>
          </p:cNvPicPr>
          <p:nvPr/>
        </p:nvPicPr>
        <p:blipFill>
          <a:blip r:embed="rId2"/>
          <a:stretch>
            <a:fillRect/>
          </a:stretch>
        </p:blipFill>
        <p:spPr>
          <a:xfrm>
            <a:off x="5453277" y="323065"/>
            <a:ext cx="2866240" cy="4026866"/>
          </a:xfrm>
          <a:prstGeom prst="rect">
            <a:avLst/>
          </a:prstGeom>
        </p:spPr>
      </p:pic>
      <p:pic>
        <p:nvPicPr>
          <p:cNvPr id="5" name="図 4">
            <a:extLst>
              <a:ext uri="{FF2B5EF4-FFF2-40B4-BE49-F238E27FC236}">
                <a16:creationId xmlns="" xmlns:a16="http://schemas.microsoft.com/office/drawing/2014/main" id="{3927D0BD-4A09-407A-8153-776770B0FC35}"/>
              </a:ext>
            </a:extLst>
          </p:cNvPr>
          <p:cNvPicPr>
            <a:picLocks noChangeAspect="1"/>
          </p:cNvPicPr>
          <p:nvPr/>
        </p:nvPicPr>
        <p:blipFill>
          <a:blip r:embed="rId3"/>
          <a:stretch>
            <a:fillRect/>
          </a:stretch>
        </p:blipFill>
        <p:spPr>
          <a:xfrm>
            <a:off x="8663504" y="3949295"/>
            <a:ext cx="1434084" cy="17209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思考の吹き出し: 雲形 6">
            <a:extLst>
              <a:ext uri="{FF2B5EF4-FFF2-40B4-BE49-F238E27FC236}">
                <a16:creationId xmlns="" xmlns:a16="http://schemas.microsoft.com/office/drawing/2014/main" id="{5EB6D954-E87E-4146-BF85-069628F387F2}"/>
              </a:ext>
            </a:extLst>
          </p:cNvPr>
          <p:cNvSpPr/>
          <p:nvPr/>
        </p:nvSpPr>
        <p:spPr>
          <a:xfrm>
            <a:off x="8642603" y="519008"/>
            <a:ext cx="2710759" cy="3151656"/>
          </a:xfrm>
          <a:prstGeom prst="cloudCallout">
            <a:avLst/>
          </a:prstGeom>
        </p:spPr>
        <p:style>
          <a:lnRef idx="2">
            <a:schemeClr val="dk1"/>
          </a:lnRef>
          <a:fillRef idx="1">
            <a:schemeClr val="lt1"/>
          </a:fillRef>
          <a:effectRef idx="0">
            <a:schemeClr val="dk1"/>
          </a:effectRef>
          <a:fontRef idx="minor">
            <a:schemeClr val="dk1"/>
          </a:fontRef>
        </p:style>
        <p:txBody>
          <a:bodyPr vert="eaVert" rtlCol="0" anchor="ctr"/>
          <a:lstStyle/>
          <a:p>
            <a:r>
              <a:rPr kumimoji="1" lang="ja-JP" altLang="en-US" sz="2400" dirty="0">
                <a:latin typeface="HG丸ｺﾞｼｯｸM-PRO" panose="020F0600000000000000" pitchFamily="50" charset="-128"/>
                <a:ea typeface="HG丸ｺﾞｼｯｸM-PRO" panose="020F0600000000000000" pitchFamily="50" charset="-128"/>
              </a:rPr>
              <a:t>日教組高知県支部は日の丸の旗を全戸に売ると言っている</a:t>
            </a:r>
          </a:p>
        </p:txBody>
      </p:sp>
      <p:sp>
        <p:nvSpPr>
          <p:cNvPr id="11" name="フローチャート: 書類 10">
            <a:extLst>
              <a:ext uri="{FF2B5EF4-FFF2-40B4-BE49-F238E27FC236}">
                <a16:creationId xmlns="" xmlns:a16="http://schemas.microsoft.com/office/drawing/2014/main" id="{8D11D1AB-3689-4F1B-AA1D-1A6B50B98C8C}"/>
              </a:ext>
            </a:extLst>
          </p:cNvPr>
          <p:cNvSpPr/>
          <p:nvPr/>
        </p:nvSpPr>
        <p:spPr>
          <a:xfrm>
            <a:off x="366764" y="1137541"/>
            <a:ext cx="3001845" cy="4309438"/>
          </a:xfrm>
          <a:prstGeom prst="flowChartDocument">
            <a:avLst/>
          </a:prstGeom>
        </p:spPr>
        <p:style>
          <a:lnRef idx="2">
            <a:schemeClr val="accent1"/>
          </a:lnRef>
          <a:fillRef idx="1">
            <a:schemeClr val="lt1"/>
          </a:fillRef>
          <a:effectRef idx="0">
            <a:schemeClr val="accent1"/>
          </a:effectRef>
          <a:fontRef idx="minor">
            <a:schemeClr val="dk1"/>
          </a:fontRef>
        </p:style>
        <p:txBody>
          <a:bodyPr vert="eaVert" rtlCol="0" anchor="ctr"/>
          <a:lstStyle/>
          <a:p>
            <a:r>
              <a:rPr lang="ja-JP" altLang="en-US" sz="2400" dirty="0">
                <a:latin typeface="HG丸ｺﾞｼｯｸM-PRO" panose="020F0600000000000000" pitchFamily="50" charset="-128"/>
                <a:ea typeface="HG丸ｺﾞｼｯｸM-PRO" panose="020F0600000000000000" pitchFamily="50" charset="-128"/>
              </a:rPr>
              <a:t>歴史の門出　新しく</a:t>
            </a:r>
            <a:br>
              <a:rPr lang="ja-JP" altLang="en-US" sz="2400" dirty="0">
                <a:latin typeface="HG丸ｺﾞｼｯｸM-PRO" panose="020F0600000000000000" pitchFamily="50" charset="-128"/>
                <a:ea typeface="HG丸ｺﾞｼｯｸM-PRO" panose="020F0600000000000000" pitchFamily="50" charset="-128"/>
              </a:rPr>
            </a:br>
            <a:r>
              <a:rPr lang="ja-JP" altLang="en-US" sz="2400" dirty="0">
                <a:latin typeface="HG丸ｺﾞｼｯｸM-PRO" panose="020F0600000000000000" pitchFamily="50" charset="-128"/>
                <a:ea typeface="HG丸ｺﾞｼｯｸM-PRO" panose="020F0600000000000000" pitchFamily="50" charset="-128"/>
              </a:rPr>
              <a:t>茨の歩み　続くとも　　</a:t>
            </a:r>
          </a:p>
          <a:p>
            <a:r>
              <a:rPr lang="ja-JP" altLang="en-US" sz="2400" dirty="0">
                <a:latin typeface="HG丸ｺﾞｼｯｸM-PRO" panose="020F0600000000000000" pitchFamily="50" charset="-128"/>
                <a:ea typeface="HG丸ｺﾞｼｯｸM-PRO" panose="020F0600000000000000" pitchFamily="50" charset="-128"/>
              </a:rPr>
              <a:t>今結ばれた　兄弟の</a:t>
            </a:r>
          </a:p>
          <a:p>
            <a:r>
              <a:rPr lang="ja-JP" altLang="en-US" sz="2400" dirty="0">
                <a:latin typeface="HG丸ｺﾞｼｯｸM-PRO" panose="020F0600000000000000" pitchFamily="50" charset="-128"/>
                <a:ea typeface="HG丸ｺﾞｼｯｸM-PRO" panose="020F0600000000000000" pitchFamily="50" charset="-128"/>
              </a:rPr>
              <a:t>固い誓いに翻る</a:t>
            </a:r>
            <a:br>
              <a:rPr lang="ja-JP" altLang="en-US" sz="2400" dirty="0">
                <a:latin typeface="HG丸ｺﾞｼｯｸM-PRO" panose="020F0600000000000000" pitchFamily="50" charset="-128"/>
                <a:ea typeface="HG丸ｺﾞｼｯｸM-PRO" panose="020F0600000000000000" pitchFamily="50" charset="-128"/>
              </a:rPr>
            </a:br>
            <a:r>
              <a:rPr lang="ja-JP" altLang="en-US" sz="2400" dirty="0">
                <a:solidFill>
                  <a:srgbClr val="FF0000"/>
                </a:solidFill>
                <a:latin typeface="HG丸ｺﾞｼｯｸM-PRO" panose="020F0600000000000000" pitchFamily="50" charset="-128"/>
                <a:ea typeface="HG丸ｺﾞｼｯｸM-PRO" panose="020F0600000000000000" pitchFamily="50" charset="-128"/>
              </a:rPr>
              <a:t>平和の旗</a:t>
            </a:r>
            <a:r>
              <a:rPr lang="ja-JP" altLang="en-US" sz="2400" dirty="0">
                <a:latin typeface="HG丸ｺﾞｼｯｸM-PRO" panose="020F0600000000000000" pitchFamily="50" charset="-128"/>
                <a:ea typeface="HG丸ｺﾞｼｯｸM-PRO" panose="020F0600000000000000" pitchFamily="50" charset="-128"/>
              </a:rPr>
              <a:t>の　指すところ</a:t>
            </a:r>
            <a:br>
              <a:rPr lang="ja-JP" altLang="en-US" sz="2400" dirty="0">
                <a:latin typeface="HG丸ｺﾞｼｯｸM-PRO" panose="020F0600000000000000" pitchFamily="50" charset="-128"/>
                <a:ea typeface="HG丸ｺﾞｼｯｸM-PRO" panose="020F0600000000000000" pitchFamily="50" charset="-128"/>
              </a:rPr>
            </a:br>
            <a:r>
              <a:rPr lang="ja-JP" altLang="en-US" sz="2400" dirty="0">
                <a:latin typeface="HG丸ｺﾞｼｯｸM-PRO" panose="020F0600000000000000" pitchFamily="50" charset="-128"/>
                <a:ea typeface="HG丸ｺﾞｼｯｸM-PRO" panose="020F0600000000000000" pitchFamily="50" charset="-128"/>
              </a:rPr>
              <a:t>ああこの道に　光あれ</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12" name="吹き出し: 線 11">
            <a:extLst>
              <a:ext uri="{FF2B5EF4-FFF2-40B4-BE49-F238E27FC236}">
                <a16:creationId xmlns="" xmlns:a16="http://schemas.microsoft.com/office/drawing/2014/main" id="{31CA8CE9-E121-4E89-86E4-019A128A1669}"/>
              </a:ext>
            </a:extLst>
          </p:cNvPr>
          <p:cNvSpPr/>
          <p:nvPr/>
        </p:nvSpPr>
        <p:spPr>
          <a:xfrm>
            <a:off x="3754772" y="2785020"/>
            <a:ext cx="662182" cy="1771287"/>
          </a:xfrm>
          <a:prstGeom prst="borderCallout1">
            <a:avLst>
              <a:gd name="adj1" fmla="val 18750"/>
              <a:gd name="adj2" fmla="val -8333"/>
              <a:gd name="adj3" fmla="val 8816"/>
              <a:gd name="adj4" fmla="val -99092"/>
            </a:avLst>
          </a:prstGeom>
          <a:ln w="76200">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vert="eaVert" rtlCol="0" anchor="ctr"/>
          <a:lstStyle/>
          <a:p>
            <a:pPr algn="ctr"/>
            <a:r>
              <a:rPr kumimoji="1" lang="ja-JP" altLang="en-US" dirty="0"/>
              <a:t>緑の山河の二番</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0387" y="4715692"/>
            <a:ext cx="1831978" cy="170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雲形吹き出し 3"/>
          <p:cNvSpPr/>
          <p:nvPr/>
        </p:nvSpPr>
        <p:spPr>
          <a:xfrm>
            <a:off x="4172357" y="3702315"/>
            <a:ext cx="998807" cy="1295231"/>
          </a:xfrm>
          <a:prstGeom prst="cloudCallout">
            <a:avLst/>
          </a:prstGeom>
        </p:spPr>
        <p:style>
          <a:lnRef idx="2">
            <a:schemeClr val="accent2"/>
          </a:lnRef>
          <a:fillRef idx="1">
            <a:schemeClr val="lt1"/>
          </a:fillRef>
          <a:effectRef idx="0">
            <a:schemeClr val="accent2"/>
          </a:effectRef>
          <a:fontRef idx="minor">
            <a:schemeClr val="dk1"/>
          </a:fontRef>
        </p:style>
        <p:txBody>
          <a:bodyPr vert="eaVert" rtlCol="0" anchor="ctr"/>
          <a:lstStyle/>
          <a:p>
            <a:r>
              <a:rPr kumimoji="1" lang="ja-JP" altLang="en-US" dirty="0" smtClean="0">
                <a:latin typeface="HG丸ｺﾞｼｯｸM-PRO" panose="020F0600000000000000" pitchFamily="50" charset="-128"/>
                <a:ea typeface="HG丸ｺﾞｼｯｸM-PRO" panose="020F0600000000000000" pitchFamily="50" charset="-128"/>
              </a:rPr>
              <a:t>日の丸だ</a:t>
            </a:r>
            <a:endParaRPr kumimoji="1" lang="ja-JP" altLang="en-US"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47118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1000"/>
                                        <p:tgtEl>
                                          <p:spTgt spid="1026"/>
                                        </p:tgtEl>
                                      </p:cBhvr>
                                    </p:animEffect>
                                    <p:anim calcmode="lin" valueType="num">
                                      <p:cBhvr>
                                        <p:cTn id="36" dur="1000" fill="hold"/>
                                        <p:tgtEl>
                                          <p:spTgt spid="1026"/>
                                        </p:tgtEl>
                                        <p:attrNameLst>
                                          <p:attrName>ppt_x</p:attrName>
                                        </p:attrNameLst>
                                      </p:cBhvr>
                                      <p:tavLst>
                                        <p:tav tm="0">
                                          <p:val>
                                            <p:strVal val="#ppt_x"/>
                                          </p:val>
                                        </p:tav>
                                        <p:tav tm="100000">
                                          <p:val>
                                            <p:strVal val="#ppt_x"/>
                                          </p:val>
                                        </p:tav>
                                      </p:tavLst>
                                    </p:anim>
                                    <p:anim calcmode="lin" valueType="num">
                                      <p:cBhvr>
                                        <p:cTn id="3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hinya\OneDrive\画像\写真\aman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0228" y="3500929"/>
            <a:ext cx="1405844" cy="18377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雲形吹き出し 5"/>
          <p:cNvSpPr/>
          <p:nvPr/>
        </p:nvSpPr>
        <p:spPr>
          <a:xfrm>
            <a:off x="8634548" y="235130"/>
            <a:ext cx="3148149" cy="3174275"/>
          </a:xfrm>
          <a:prstGeom prst="cloudCallout">
            <a:avLst/>
          </a:prstGeom>
        </p:spPr>
        <p:style>
          <a:lnRef idx="2">
            <a:schemeClr val="accent6"/>
          </a:lnRef>
          <a:fillRef idx="1">
            <a:schemeClr val="lt1"/>
          </a:fillRef>
          <a:effectRef idx="0">
            <a:schemeClr val="accent6"/>
          </a:effectRef>
          <a:fontRef idx="minor">
            <a:schemeClr val="dk1"/>
          </a:fontRef>
        </p:style>
        <p:txBody>
          <a:bodyPr vert="eaVert" rtlCol="0" anchor="ctr"/>
          <a:lstStyle/>
          <a:p>
            <a:r>
              <a:rPr kumimoji="1" lang="ja-JP" altLang="en-US" sz="2400" dirty="0" smtClean="0">
                <a:latin typeface="HG丸ｺﾞｼｯｸM-PRO" panose="020F0600000000000000" pitchFamily="50" charset="-128"/>
                <a:ea typeface="HG丸ｺﾞｼｯｸM-PRO" panose="020F0600000000000000" pitchFamily="50" charset="-128"/>
              </a:rPr>
              <a:t>各学校では、祝日</a:t>
            </a:r>
            <a:r>
              <a:rPr kumimoji="1" lang="ja-JP" altLang="en-US" sz="2400" dirty="0">
                <a:latin typeface="HG丸ｺﾞｼｯｸM-PRO" panose="020F0600000000000000" pitchFamily="50" charset="-128"/>
                <a:ea typeface="HG丸ｺﾞｼｯｸM-PRO" panose="020F0600000000000000" pitchFamily="50" charset="-128"/>
              </a:rPr>
              <a:t>に</a:t>
            </a:r>
            <a:r>
              <a:rPr kumimoji="1" lang="ja-JP" altLang="en-US" sz="2400" dirty="0" smtClean="0">
                <a:latin typeface="HG丸ｺﾞｼｯｸM-PRO" panose="020F0600000000000000" pitchFamily="50" charset="-128"/>
                <a:ea typeface="HG丸ｺﾞｼｯｸM-PRO" panose="020F0600000000000000" pitchFamily="50" charset="-128"/>
              </a:rPr>
              <a:t>は国旗を掲揚し、国歌を斉唱する事が望ましい</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7" name="雲形吹き出し 6"/>
          <p:cNvSpPr/>
          <p:nvPr/>
        </p:nvSpPr>
        <p:spPr>
          <a:xfrm>
            <a:off x="5865223" y="627016"/>
            <a:ext cx="2769325" cy="2782389"/>
          </a:xfrm>
          <a:prstGeom prst="cloudCallout">
            <a:avLst>
              <a:gd name="adj1" fmla="val 49922"/>
              <a:gd name="adj2" fmla="val 60153"/>
            </a:avLst>
          </a:prstGeom>
        </p:spPr>
        <p:style>
          <a:lnRef idx="2">
            <a:schemeClr val="accent5"/>
          </a:lnRef>
          <a:fillRef idx="1">
            <a:schemeClr val="lt1"/>
          </a:fillRef>
          <a:effectRef idx="0">
            <a:schemeClr val="accent5"/>
          </a:effectRef>
          <a:fontRef idx="minor">
            <a:schemeClr val="dk1"/>
          </a:fontRef>
        </p:style>
        <p:txBody>
          <a:bodyPr vert="eaVert" rtlCol="0" anchor="ctr"/>
          <a:lstStyle/>
          <a:p>
            <a:r>
              <a:rPr kumimoji="1" lang="ja-JP" altLang="en-US" sz="2400" dirty="0" smtClean="0">
                <a:latin typeface="HG丸ｺﾞｼｯｸM-PRO" panose="020F0600000000000000" pitchFamily="50" charset="-128"/>
                <a:ea typeface="HG丸ｺﾞｼｯｸM-PRO" panose="020F0600000000000000" pitchFamily="50" charset="-128"/>
              </a:rPr>
              <a:t>修身科のような教科は必要であると思うようになった</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10" name="線吹き出し 1 (枠付き) 9"/>
          <p:cNvSpPr/>
          <p:nvPr/>
        </p:nvSpPr>
        <p:spPr>
          <a:xfrm>
            <a:off x="10384971" y="4419781"/>
            <a:ext cx="509452" cy="1719762"/>
          </a:xfrm>
          <a:prstGeom prst="borderCallout1">
            <a:avLst>
              <a:gd name="adj1" fmla="val 18750"/>
              <a:gd name="adj2" fmla="val -8333"/>
              <a:gd name="adj3" fmla="val 15490"/>
              <a:gd name="adj4" fmla="val -158846"/>
            </a:avLst>
          </a:prstGeom>
          <a:ln w="57150"/>
        </p:spPr>
        <p:style>
          <a:lnRef idx="2">
            <a:schemeClr val="accent6"/>
          </a:lnRef>
          <a:fillRef idx="1">
            <a:schemeClr val="lt1"/>
          </a:fillRef>
          <a:effectRef idx="0">
            <a:schemeClr val="accent6"/>
          </a:effectRef>
          <a:fontRef idx="minor">
            <a:schemeClr val="dk1"/>
          </a:fontRef>
        </p:style>
        <p:txBody>
          <a:bodyPr vert="eaVert" rtlCol="0" anchor="ctr"/>
          <a:lstStyle/>
          <a:p>
            <a:pPr algn="ctr"/>
            <a:r>
              <a:rPr kumimoji="1" lang="ja-JP" altLang="en-US" dirty="0" smtClean="0"/>
              <a:t>天野貞祐文相</a:t>
            </a:r>
            <a:endParaRPr kumimoji="1" lang="ja-JP" altLang="en-US" dirty="0"/>
          </a:p>
        </p:txBody>
      </p:sp>
      <p:sp>
        <p:nvSpPr>
          <p:cNvPr id="11" name="フローチャート : せん孔テープ 10"/>
          <p:cNvSpPr/>
          <p:nvPr/>
        </p:nvSpPr>
        <p:spPr>
          <a:xfrm>
            <a:off x="9157063" y="3135086"/>
            <a:ext cx="1959428" cy="561703"/>
          </a:xfrm>
          <a:prstGeom prst="flowChartPunchedTape">
            <a:avLst/>
          </a:prstGeom>
          <a:solidFill>
            <a:schemeClr val="tx1">
              <a:lumMod val="85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kumimoji="1" lang="en-US" altLang="ja-JP" dirty="0" smtClean="0"/>
              <a:t>1950.10</a:t>
            </a:r>
            <a:r>
              <a:rPr kumimoji="1" lang="ja-JP" altLang="en-US" dirty="0" smtClean="0"/>
              <a:t>＆</a:t>
            </a:r>
            <a:r>
              <a:rPr kumimoji="1" lang="en-US" altLang="ja-JP" dirty="0" smtClean="0"/>
              <a:t>11</a:t>
            </a:r>
            <a:endParaRPr kumimoji="1" lang="ja-JP" altLang="en-US" dirty="0"/>
          </a:p>
        </p:txBody>
      </p:sp>
      <p:sp>
        <p:nvSpPr>
          <p:cNvPr id="13" name="稲妻 12"/>
          <p:cNvSpPr/>
          <p:nvPr/>
        </p:nvSpPr>
        <p:spPr>
          <a:xfrm>
            <a:off x="4389120" y="462224"/>
            <a:ext cx="2586445" cy="5538652"/>
          </a:xfrm>
          <a:prstGeom prst="lightningBol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4000" dirty="0" smtClean="0">
                <a:solidFill>
                  <a:schemeClr val="tx1"/>
                </a:solidFill>
                <a:latin typeface="HG丸ｺﾞｼｯｸM-PRO" panose="020F0600000000000000" pitchFamily="50" charset="-128"/>
                <a:ea typeface="HG丸ｺﾞｼｯｸM-PRO" panose="020F0600000000000000" pitchFamily="50" charset="-128"/>
              </a:rPr>
              <a:t>亀裂</a:t>
            </a:r>
            <a:endParaRPr kumimoji="1" lang="ja-JP" altLang="en-US" sz="40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2051" name="Picture 3" descr="C:\Users\shinya\Dropbox\研究\道徳教育\史料\makieda-motofum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82" y="3696789"/>
            <a:ext cx="1484305" cy="19908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4" name="線吹き出し 1 (枠付き) 13"/>
          <p:cNvSpPr/>
          <p:nvPr/>
        </p:nvSpPr>
        <p:spPr>
          <a:xfrm>
            <a:off x="3474720" y="4135902"/>
            <a:ext cx="576775" cy="2264898"/>
          </a:xfrm>
          <a:prstGeom prst="borderCallout1">
            <a:avLst>
              <a:gd name="adj1" fmla="val 18750"/>
              <a:gd name="adj2" fmla="val -8333"/>
              <a:gd name="adj3" fmla="val 17470"/>
              <a:gd name="adj4" fmla="val -143211"/>
            </a:avLst>
          </a:prstGeom>
          <a:ln w="57150"/>
        </p:spPr>
        <p:style>
          <a:lnRef idx="2">
            <a:schemeClr val="accent1"/>
          </a:lnRef>
          <a:fillRef idx="1">
            <a:schemeClr val="lt1"/>
          </a:fillRef>
          <a:effectRef idx="0">
            <a:schemeClr val="accent1"/>
          </a:effectRef>
          <a:fontRef idx="minor">
            <a:schemeClr val="dk1"/>
          </a:fontRef>
        </p:style>
        <p:txBody>
          <a:bodyPr vert="eaVert" rtlCol="0" anchor="ctr"/>
          <a:lstStyle/>
          <a:p>
            <a:pPr algn="ctr"/>
            <a:r>
              <a:rPr kumimoji="1" lang="ja-JP" altLang="en-US" dirty="0" smtClean="0"/>
              <a:t>日教組　槙枝元文</a:t>
            </a:r>
            <a:endParaRPr kumimoji="1" lang="ja-JP" altLang="en-US" dirty="0"/>
          </a:p>
        </p:txBody>
      </p:sp>
    </p:spTree>
    <p:extLst>
      <p:ext uri="{BB962C8B-B14F-4D97-AF65-F5344CB8AC3E}">
        <p14:creationId xmlns:p14="http://schemas.microsoft.com/office/powerpoint/2010/main" val="3207861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 calcmode="lin" valueType="num">
                                      <p:cBhvr>
                                        <p:cTn id="17" dur="500" fill="hold"/>
                                        <p:tgtEl>
                                          <p:spTgt spid="2051"/>
                                        </p:tgtEl>
                                        <p:attrNameLst>
                                          <p:attrName>ppt_w</p:attrName>
                                        </p:attrNameLst>
                                      </p:cBhvr>
                                      <p:tavLst>
                                        <p:tav tm="0">
                                          <p:val>
                                            <p:fltVal val="0"/>
                                          </p:val>
                                        </p:tav>
                                        <p:tav tm="100000">
                                          <p:val>
                                            <p:strVal val="#ppt_w"/>
                                          </p:val>
                                        </p:tav>
                                      </p:tavLst>
                                    </p:anim>
                                    <p:anim calcmode="lin" valueType="num">
                                      <p:cBhvr>
                                        <p:cTn id="18" dur="500" fill="hold"/>
                                        <p:tgtEl>
                                          <p:spTgt spid="2051"/>
                                        </p:tgtEl>
                                        <p:attrNameLst>
                                          <p:attrName>ppt_h</p:attrName>
                                        </p:attrNameLst>
                                      </p:cBhvr>
                                      <p:tavLst>
                                        <p:tav tm="0">
                                          <p:val>
                                            <p:fltVal val="0"/>
                                          </p:val>
                                        </p:tav>
                                        <p:tav tm="100000">
                                          <p:val>
                                            <p:strVal val="#ppt_h"/>
                                          </p:val>
                                        </p:tav>
                                      </p:tavLst>
                                    </p:anim>
                                    <p:anim calcmode="lin" valueType="num">
                                      <p:cBhvr>
                                        <p:cTn id="19" dur="500" fill="hold"/>
                                        <p:tgtEl>
                                          <p:spTgt spid="2051"/>
                                        </p:tgtEl>
                                        <p:attrNameLst>
                                          <p:attrName>style.rotation</p:attrName>
                                        </p:attrNameLst>
                                      </p:cBhvr>
                                      <p:tavLst>
                                        <p:tav tm="0">
                                          <p:val>
                                            <p:fltVal val="360"/>
                                          </p:val>
                                        </p:tav>
                                        <p:tav tm="100000">
                                          <p:val>
                                            <p:fltVal val="0"/>
                                          </p:val>
                                        </p:tav>
                                      </p:tavLst>
                                    </p:anim>
                                    <p:animEffect transition="in" filter="fade">
                                      <p:cBhvr>
                                        <p:cTn id="20" dur="500"/>
                                        <p:tgtEl>
                                          <p:spTgt spid="2051"/>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righ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3"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 xmlns:a16="http://schemas.microsoft.com/office/drawing/2014/main" id="{60F9ABA8-34DC-4651-B234-24C487DFC8AE}"/>
              </a:ext>
            </a:extLst>
          </p:cNvPr>
          <p:cNvPicPr>
            <a:picLocks noChangeAspect="1"/>
          </p:cNvPicPr>
          <p:nvPr/>
        </p:nvPicPr>
        <p:blipFill>
          <a:blip r:embed="rId2"/>
          <a:stretch>
            <a:fillRect/>
          </a:stretch>
        </p:blipFill>
        <p:spPr>
          <a:xfrm>
            <a:off x="979225" y="4290700"/>
            <a:ext cx="1255014" cy="13210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0" name="Picture 2" descr="C:\Users\shinya\OneDrive\画像\写真\aman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0228" y="3500929"/>
            <a:ext cx="1405844" cy="18377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雲形吹き出し 5"/>
          <p:cNvSpPr/>
          <p:nvPr/>
        </p:nvSpPr>
        <p:spPr>
          <a:xfrm>
            <a:off x="8634548" y="235130"/>
            <a:ext cx="3148149" cy="3174275"/>
          </a:xfrm>
          <a:prstGeom prst="cloudCallout">
            <a:avLst/>
          </a:prstGeom>
        </p:spPr>
        <p:style>
          <a:lnRef idx="2">
            <a:schemeClr val="accent6"/>
          </a:lnRef>
          <a:fillRef idx="1">
            <a:schemeClr val="lt1"/>
          </a:fillRef>
          <a:effectRef idx="0">
            <a:schemeClr val="accent6"/>
          </a:effectRef>
          <a:fontRef idx="minor">
            <a:schemeClr val="dk1"/>
          </a:fontRef>
        </p:style>
        <p:txBody>
          <a:bodyPr vert="eaVert" rtlCol="0" anchor="ctr"/>
          <a:lstStyle/>
          <a:p>
            <a:r>
              <a:rPr kumimoji="1" lang="ja-JP" altLang="en-US" sz="2400" dirty="0" smtClean="0">
                <a:latin typeface="HG丸ｺﾞｼｯｸM-PRO" panose="020F0600000000000000" pitchFamily="50" charset="-128"/>
                <a:ea typeface="HG丸ｺﾞｼｯｸM-PRO" panose="020F0600000000000000" pitchFamily="50" charset="-128"/>
              </a:rPr>
              <a:t>各学校では、祝日</a:t>
            </a:r>
            <a:r>
              <a:rPr kumimoji="1" lang="ja-JP" altLang="en-US" sz="2400" dirty="0">
                <a:latin typeface="HG丸ｺﾞｼｯｸM-PRO" panose="020F0600000000000000" pitchFamily="50" charset="-128"/>
                <a:ea typeface="HG丸ｺﾞｼｯｸM-PRO" panose="020F0600000000000000" pitchFamily="50" charset="-128"/>
              </a:rPr>
              <a:t>に</a:t>
            </a:r>
            <a:r>
              <a:rPr kumimoji="1" lang="ja-JP" altLang="en-US" sz="2400" dirty="0" smtClean="0">
                <a:latin typeface="HG丸ｺﾞｼｯｸM-PRO" panose="020F0600000000000000" pitchFamily="50" charset="-128"/>
                <a:ea typeface="HG丸ｺﾞｼｯｸM-PRO" panose="020F0600000000000000" pitchFamily="50" charset="-128"/>
              </a:rPr>
              <a:t>は国旗を掲揚し、国歌を斉唱する事が望ましい</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7" name="雲形吹き出し 6"/>
          <p:cNvSpPr/>
          <p:nvPr/>
        </p:nvSpPr>
        <p:spPr>
          <a:xfrm>
            <a:off x="5865223" y="627016"/>
            <a:ext cx="2769325" cy="2782389"/>
          </a:xfrm>
          <a:prstGeom prst="cloudCallout">
            <a:avLst>
              <a:gd name="adj1" fmla="val 49922"/>
              <a:gd name="adj2" fmla="val 60153"/>
            </a:avLst>
          </a:prstGeom>
        </p:spPr>
        <p:style>
          <a:lnRef idx="2">
            <a:schemeClr val="accent5"/>
          </a:lnRef>
          <a:fillRef idx="1">
            <a:schemeClr val="lt1"/>
          </a:fillRef>
          <a:effectRef idx="0">
            <a:schemeClr val="accent5"/>
          </a:effectRef>
          <a:fontRef idx="minor">
            <a:schemeClr val="dk1"/>
          </a:fontRef>
        </p:style>
        <p:txBody>
          <a:bodyPr vert="eaVert" rtlCol="0" anchor="ctr"/>
          <a:lstStyle/>
          <a:p>
            <a:r>
              <a:rPr kumimoji="1" lang="ja-JP" altLang="en-US" sz="2400" dirty="0" smtClean="0">
                <a:latin typeface="HG丸ｺﾞｼｯｸM-PRO" panose="020F0600000000000000" pitchFamily="50" charset="-128"/>
                <a:ea typeface="HG丸ｺﾞｼｯｸM-PRO" panose="020F0600000000000000" pitchFamily="50" charset="-128"/>
              </a:rPr>
              <a:t>修身科のような教科は必要であると思うようになった</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8" name="雲形吹き出し 7"/>
          <p:cNvSpPr/>
          <p:nvPr/>
        </p:nvSpPr>
        <p:spPr>
          <a:xfrm>
            <a:off x="653142" y="914401"/>
            <a:ext cx="3866607" cy="3100432"/>
          </a:xfrm>
          <a:prstGeom prst="cloudCallout">
            <a:avLst/>
          </a:prstGeom>
        </p:spPr>
        <p:style>
          <a:lnRef idx="2">
            <a:schemeClr val="dk1"/>
          </a:lnRef>
          <a:fillRef idx="1">
            <a:schemeClr val="lt1"/>
          </a:fillRef>
          <a:effectRef idx="0">
            <a:schemeClr val="dk1"/>
          </a:effectRef>
          <a:fontRef idx="minor">
            <a:schemeClr val="dk1"/>
          </a:fontRef>
        </p:style>
        <p:txBody>
          <a:bodyPr vert="eaVert" rtlCol="0" anchor="ctr"/>
          <a:lstStyle/>
          <a:p>
            <a:r>
              <a:rPr kumimoji="1" lang="ja-JP" altLang="en-US" sz="2400" dirty="0" smtClean="0">
                <a:latin typeface="HG丸ｺﾞｼｯｸM-PRO" panose="020F0600000000000000" pitchFamily="50" charset="-128"/>
                <a:ea typeface="HG丸ｺﾞｼｯｸM-PRO" panose="020F0600000000000000" pitchFamily="50" charset="-128"/>
              </a:rPr>
              <a:t>日教組は日の丸を国旗として否定する運動はしていない。</a:t>
            </a:r>
          </a:p>
          <a:p>
            <a:r>
              <a:rPr kumimoji="1" lang="ja-JP" altLang="en-US" sz="2400" dirty="0" smtClean="0">
                <a:latin typeface="HG丸ｺﾞｼｯｸM-PRO" panose="020F0600000000000000" pitchFamily="50" charset="-128"/>
                <a:ea typeface="HG丸ｺﾞｼｯｸM-PRO" panose="020F0600000000000000" pitchFamily="50" charset="-128"/>
              </a:rPr>
              <a:t>でも、</a:t>
            </a:r>
            <a:r>
              <a:rPr kumimoji="1" lang="ja-JP" altLang="en-US" sz="2400" dirty="0" smtClean="0">
                <a:latin typeface="HG丸ｺﾞｼｯｸM-PRO" panose="020F0600000000000000" pitchFamily="50" charset="-128"/>
                <a:ea typeface="HG丸ｺﾞｼｯｸM-PRO" panose="020F0600000000000000" pitchFamily="50" charset="-128"/>
              </a:rPr>
              <a:t>君が代はダメ</a:t>
            </a:r>
            <a:r>
              <a:rPr kumimoji="1" lang="ja-JP" altLang="en-US" sz="2400" dirty="0" smtClean="0">
                <a:latin typeface="HG丸ｺﾞｼｯｸM-PRO" panose="020F0600000000000000" pitchFamily="50" charset="-128"/>
                <a:ea typeface="HG丸ｺﾞｼｯｸM-PRO" panose="020F0600000000000000" pitchFamily="50" charset="-128"/>
              </a:rPr>
              <a:t>だろう。</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9" name="線吹き出し 1 (枠付き) 8"/>
          <p:cNvSpPr/>
          <p:nvPr/>
        </p:nvSpPr>
        <p:spPr>
          <a:xfrm>
            <a:off x="3200400" y="4290700"/>
            <a:ext cx="587829" cy="2162351"/>
          </a:xfrm>
          <a:prstGeom prst="borderCallout1">
            <a:avLst>
              <a:gd name="adj1" fmla="val 18750"/>
              <a:gd name="adj2" fmla="val -8333"/>
              <a:gd name="adj3" fmla="val 26113"/>
              <a:gd name="adj4" fmla="val -209444"/>
            </a:avLst>
          </a:prstGeom>
          <a:ln w="57150">
            <a:solidFill>
              <a:schemeClr val="accent1"/>
            </a:solidFill>
          </a:ln>
        </p:spPr>
        <p:style>
          <a:lnRef idx="2">
            <a:schemeClr val="accent1"/>
          </a:lnRef>
          <a:fillRef idx="1">
            <a:schemeClr val="lt1"/>
          </a:fillRef>
          <a:effectRef idx="0">
            <a:schemeClr val="accent1"/>
          </a:effectRef>
          <a:fontRef idx="minor">
            <a:schemeClr val="dk1"/>
          </a:fontRef>
        </p:style>
        <p:txBody>
          <a:bodyPr vert="eaVert" rtlCol="0" anchor="ctr"/>
          <a:lstStyle/>
          <a:p>
            <a:pPr algn="ctr"/>
            <a:r>
              <a:rPr kumimoji="1" lang="ja-JP" altLang="en-US" dirty="0" smtClean="0"/>
              <a:t>宮之原貞光書記長</a:t>
            </a:r>
            <a:endParaRPr kumimoji="1" lang="ja-JP" altLang="en-US" dirty="0"/>
          </a:p>
        </p:txBody>
      </p:sp>
      <p:sp>
        <p:nvSpPr>
          <p:cNvPr id="10" name="線吹き出し 1 (枠付き) 9"/>
          <p:cNvSpPr/>
          <p:nvPr/>
        </p:nvSpPr>
        <p:spPr>
          <a:xfrm>
            <a:off x="10384971" y="4419781"/>
            <a:ext cx="509452" cy="1719762"/>
          </a:xfrm>
          <a:prstGeom prst="borderCallout1">
            <a:avLst>
              <a:gd name="adj1" fmla="val 18750"/>
              <a:gd name="adj2" fmla="val -8333"/>
              <a:gd name="adj3" fmla="val 15490"/>
              <a:gd name="adj4" fmla="val -158846"/>
            </a:avLst>
          </a:prstGeom>
          <a:ln w="57150"/>
        </p:spPr>
        <p:style>
          <a:lnRef idx="2">
            <a:schemeClr val="accent6"/>
          </a:lnRef>
          <a:fillRef idx="1">
            <a:schemeClr val="lt1"/>
          </a:fillRef>
          <a:effectRef idx="0">
            <a:schemeClr val="accent6"/>
          </a:effectRef>
          <a:fontRef idx="minor">
            <a:schemeClr val="dk1"/>
          </a:fontRef>
        </p:style>
        <p:txBody>
          <a:bodyPr vert="eaVert" rtlCol="0" anchor="ctr"/>
          <a:lstStyle/>
          <a:p>
            <a:pPr algn="ctr"/>
            <a:r>
              <a:rPr kumimoji="1" lang="ja-JP" altLang="en-US" dirty="0" smtClean="0"/>
              <a:t>天野貞祐文相</a:t>
            </a:r>
            <a:endParaRPr kumimoji="1" lang="ja-JP" altLang="en-US" dirty="0"/>
          </a:p>
        </p:txBody>
      </p:sp>
      <p:sp>
        <p:nvSpPr>
          <p:cNvPr id="11" name="フローチャート : せん孔テープ 10"/>
          <p:cNvSpPr/>
          <p:nvPr/>
        </p:nvSpPr>
        <p:spPr>
          <a:xfrm>
            <a:off x="9157063" y="3135086"/>
            <a:ext cx="1959428" cy="561703"/>
          </a:xfrm>
          <a:prstGeom prst="flowChartPunchedTape">
            <a:avLst/>
          </a:prstGeom>
          <a:solidFill>
            <a:schemeClr val="tx1">
              <a:lumMod val="85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kumimoji="1" lang="en-US" altLang="ja-JP" dirty="0" smtClean="0"/>
              <a:t>1950.10</a:t>
            </a:r>
            <a:r>
              <a:rPr kumimoji="1" lang="ja-JP" altLang="en-US" dirty="0" smtClean="0"/>
              <a:t>＆</a:t>
            </a:r>
            <a:r>
              <a:rPr kumimoji="1" lang="en-US" altLang="ja-JP" dirty="0" smtClean="0"/>
              <a:t>11</a:t>
            </a:r>
            <a:endParaRPr kumimoji="1" lang="ja-JP" altLang="en-US" dirty="0"/>
          </a:p>
        </p:txBody>
      </p:sp>
      <p:sp>
        <p:nvSpPr>
          <p:cNvPr id="12" name="フローチャート : せん孔テープ 11"/>
          <p:cNvSpPr/>
          <p:nvPr/>
        </p:nvSpPr>
        <p:spPr>
          <a:xfrm>
            <a:off x="1907177" y="3696789"/>
            <a:ext cx="1162594" cy="593911"/>
          </a:xfrm>
          <a:prstGeom prst="flowChartPunchedTap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bg1"/>
                </a:solidFill>
              </a:rPr>
              <a:t>1961.9</a:t>
            </a:r>
            <a:endParaRPr kumimoji="1" lang="ja-JP" altLang="en-US" dirty="0">
              <a:solidFill>
                <a:schemeClr val="bg1"/>
              </a:solidFill>
            </a:endParaRPr>
          </a:p>
        </p:txBody>
      </p:sp>
      <p:sp>
        <p:nvSpPr>
          <p:cNvPr id="13" name="稲妻 12"/>
          <p:cNvSpPr/>
          <p:nvPr/>
        </p:nvSpPr>
        <p:spPr>
          <a:xfrm>
            <a:off x="4389120" y="462224"/>
            <a:ext cx="2586445" cy="5538652"/>
          </a:xfrm>
          <a:prstGeom prst="lightningBol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4000" dirty="0" smtClean="0">
                <a:solidFill>
                  <a:schemeClr val="tx1"/>
                </a:solidFill>
                <a:latin typeface="HG丸ｺﾞｼｯｸM-PRO" panose="020F0600000000000000" pitchFamily="50" charset="-128"/>
                <a:ea typeface="HG丸ｺﾞｼｯｸM-PRO" panose="020F0600000000000000" pitchFamily="50" charset="-128"/>
              </a:rPr>
              <a:t>亀裂</a:t>
            </a:r>
            <a:endParaRPr kumimoji="1" lang="ja-JP" altLang="en-US" sz="40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50787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15"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ローチャート : 論理積ゲート 11"/>
          <p:cNvSpPr/>
          <p:nvPr/>
        </p:nvSpPr>
        <p:spPr>
          <a:xfrm>
            <a:off x="1055076" y="1676399"/>
            <a:ext cx="10663311" cy="1228579"/>
          </a:xfrm>
          <a:prstGeom prst="flowChartDelay">
            <a:avLst/>
          </a:prstGeom>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dirty="0" smtClean="0">
                <a:latin typeface="HG丸ｺﾞｼｯｸM-PRO" panose="020F0600000000000000" pitchFamily="50" charset="-128"/>
                <a:ea typeface="HG丸ｺﾞｼｯｸM-PRO" panose="020F0600000000000000" pitchFamily="50" charset="-128"/>
              </a:rPr>
              <a:t>もはや戦後ではない</a:t>
            </a:r>
            <a:endParaRPr kumimoji="1" lang="ja-JP" altLang="en-US" sz="6600" dirty="0">
              <a:latin typeface="HG丸ｺﾞｼｯｸM-PRO" panose="020F0600000000000000" pitchFamily="50" charset="-128"/>
              <a:ea typeface="HG丸ｺﾞｼｯｸM-PRO" panose="020F0600000000000000" pitchFamily="50" charset="-128"/>
            </a:endParaRPr>
          </a:p>
        </p:txBody>
      </p:sp>
      <p:sp>
        <p:nvSpPr>
          <p:cNvPr id="2" name="フローチャート : 論理積ゲート 1"/>
          <p:cNvSpPr/>
          <p:nvPr/>
        </p:nvSpPr>
        <p:spPr>
          <a:xfrm>
            <a:off x="1055077" y="393896"/>
            <a:ext cx="10663311" cy="1223890"/>
          </a:xfrm>
          <a:prstGeom prst="flowChartDelay">
            <a:avLst/>
          </a:prstGeom>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600" dirty="0" smtClean="0">
                <a:latin typeface="HG丸ｺﾞｼｯｸM-PRO" panose="020F0600000000000000" pitchFamily="50" charset="-128"/>
                <a:ea typeface="HG丸ｺﾞｼｯｸM-PRO" panose="020F0600000000000000" pitchFamily="50" charset="-128"/>
              </a:rPr>
              <a:t>55</a:t>
            </a:r>
            <a:r>
              <a:rPr kumimoji="1" lang="ja-JP" altLang="en-US" sz="6600" dirty="0" smtClean="0">
                <a:latin typeface="HG丸ｺﾞｼｯｸM-PRO" panose="020F0600000000000000" pitchFamily="50" charset="-128"/>
                <a:ea typeface="HG丸ｺﾞｼｯｸM-PRO" panose="020F0600000000000000" pitchFamily="50" charset="-128"/>
              </a:rPr>
              <a:t>年体制の成立</a:t>
            </a:r>
            <a:endParaRPr kumimoji="1" lang="ja-JP" altLang="en-US" sz="6600" dirty="0">
              <a:latin typeface="HG丸ｺﾞｼｯｸM-PRO" panose="020F0600000000000000" pitchFamily="50" charset="-128"/>
              <a:ea typeface="HG丸ｺﾞｼｯｸM-PRO" panose="020F0600000000000000" pitchFamily="50" charset="-128"/>
            </a:endParaRPr>
          </a:p>
        </p:txBody>
      </p:sp>
      <p:sp>
        <p:nvSpPr>
          <p:cNvPr id="3" name="フローチャート : 論理積ゲート 2"/>
          <p:cNvSpPr/>
          <p:nvPr/>
        </p:nvSpPr>
        <p:spPr>
          <a:xfrm>
            <a:off x="1055074" y="2984695"/>
            <a:ext cx="10663311" cy="1228579"/>
          </a:xfrm>
          <a:prstGeom prst="flowChartDelay">
            <a:avLst/>
          </a:prstGeom>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dirty="0" smtClean="0">
                <a:latin typeface="HG丸ｺﾞｼｯｸM-PRO" panose="020F0600000000000000" pitchFamily="50" charset="-128"/>
                <a:ea typeface="HG丸ｺﾞｼｯｸM-PRO" panose="020F0600000000000000" pitchFamily="50" charset="-128"/>
              </a:rPr>
              <a:t>学習指導要領の法制化</a:t>
            </a:r>
            <a:endParaRPr kumimoji="1" lang="ja-JP" altLang="en-US" sz="6600" dirty="0">
              <a:latin typeface="HG丸ｺﾞｼｯｸM-PRO" panose="020F0600000000000000" pitchFamily="50" charset="-128"/>
              <a:ea typeface="HG丸ｺﾞｼｯｸM-PRO" panose="020F0600000000000000" pitchFamily="50" charset="-128"/>
            </a:endParaRPr>
          </a:p>
        </p:txBody>
      </p:sp>
      <p:sp>
        <p:nvSpPr>
          <p:cNvPr id="4" name="円柱 3"/>
          <p:cNvSpPr/>
          <p:nvPr/>
        </p:nvSpPr>
        <p:spPr>
          <a:xfrm>
            <a:off x="6836897" y="4213274"/>
            <a:ext cx="2082019" cy="1927274"/>
          </a:xfrm>
          <a:prstGeom prst="can">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HG丸ｺﾞｼｯｸM-PRO" panose="020F0600000000000000" pitchFamily="50" charset="-128"/>
                <a:ea typeface="HG丸ｺﾞｼｯｸM-PRO" panose="020F0600000000000000" pitchFamily="50" charset="-128"/>
              </a:rPr>
              <a:t>学習指導要領の法的拘束力</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5" name="円柱 4"/>
          <p:cNvSpPr/>
          <p:nvPr/>
        </p:nvSpPr>
        <p:spPr>
          <a:xfrm>
            <a:off x="7272995" y="2764301"/>
            <a:ext cx="2082019" cy="1927274"/>
          </a:xfrm>
          <a:prstGeom prst="can">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HG丸ｺﾞｼｯｸM-PRO" panose="020F0600000000000000" pitchFamily="50" charset="-128"/>
                <a:ea typeface="HG丸ｺﾞｼｯｸM-PRO" panose="020F0600000000000000" pitchFamily="50" charset="-128"/>
              </a:rPr>
              <a:t>道徳の特設</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6" name="円柱 5"/>
          <p:cNvSpPr/>
          <p:nvPr/>
        </p:nvSpPr>
        <p:spPr>
          <a:xfrm>
            <a:off x="7033844" y="1312984"/>
            <a:ext cx="2082019" cy="1927274"/>
          </a:xfrm>
          <a:prstGeom prst="can">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HG丸ｺﾞｼｯｸM-PRO" panose="020F0600000000000000" pitchFamily="50" charset="-128"/>
                <a:ea typeface="HG丸ｺﾞｼｯｸM-PRO" panose="020F0600000000000000" pitchFamily="50" charset="-128"/>
              </a:rPr>
              <a:t>日の丸・君が代の強制</a:t>
            </a:r>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3885" y="4431898"/>
            <a:ext cx="1831978" cy="170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8284" y="4431898"/>
            <a:ext cx="1831978" cy="170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248" y="3844112"/>
            <a:ext cx="1392140" cy="2296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雲形吹き出し 10"/>
          <p:cNvSpPr/>
          <p:nvPr/>
        </p:nvSpPr>
        <p:spPr>
          <a:xfrm>
            <a:off x="2250828" y="1871003"/>
            <a:ext cx="3010487" cy="2966582"/>
          </a:xfrm>
          <a:prstGeom prst="cloudCallout">
            <a:avLst>
              <a:gd name="adj1" fmla="val -50740"/>
              <a:gd name="adj2" fmla="val 44157"/>
            </a:avLst>
          </a:prstGeom>
        </p:spPr>
        <p:style>
          <a:lnRef idx="2">
            <a:schemeClr val="accent2"/>
          </a:lnRef>
          <a:fillRef idx="1">
            <a:schemeClr val="lt1"/>
          </a:fillRef>
          <a:effectRef idx="0">
            <a:schemeClr val="accent2"/>
          </a:effectRef>
          <a:fontRef idx="minor">
            <a:schemeClr val="dk1"/>
          </a:fontRef>
        </p:style>
        <p:txBody>
          <a:bodyPr vert="eaVert" rtlCol="0" anchor="ctr"/>
          <a:lstStyle/>
          <a:p>
            <a:r>
              <a:rPr kumimoji="1" lang="ja-JP" altLang="en-US" sz="2400" dirty="0" smtClean="0">
                <a:latin typeface="HG丸ｺﾞｼｯｸM-PRO" panose="020F0600000000000000" pitchFamily="50" charset="-128"/>
                <a:ea typeface="HG丸ｺﾞｼｯｸM-PRO" panose="020F0600000000000000" pitchFamily="50" charset="-128"/>
              </a:rPr>
              <a:t>戦後は終わり</a:t>
            </a:r>
          </a:p>
          <a:p>
            <a:r>
              <a:rPr kumimoji="1" lang="ja-JP" altLang="en-US" sz="2400" dirty="0">
                <a:latin typeface="HG丸ｺﾞｼｯｸM-PRO" panose="020F0600000000000000" pitchFamily="50" charset="-128"/>
                <a:ea typeface="HG丸ｺﾞｼｯｸM-PRO" panose="020F0600000000000000" pitchFamily="50" charset="-128"/>
              </a:rPr>
              <a:t>新しい枠組みで</a:t>
            </a:r>
            <a:r>
              <a:rPr kumimoji="1" lang="ja-JP" altLang="en-US" sz="2400" dirty="0" smtClean="0">
                <a:latin typeface="HG丸ｺﾞｼｯｸM-PRO" panose="020F0600000000000000" pitchFamily="50" charset="-128"/>
                <a:ea typeface="HG丸ｺﾞｼｯｸM-PRO" panose="020F0600000000000000" pitchFamily="50" charset="-128"/>
              </a:rPr>
              <a:t>のたたかいがはじまった</a:t>
            </a:r>
            <a:endParaRPr kumimoji="1" lang="ja-JP" altLang="en-US" sz="24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21465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par>
                                <p:cTn id="39" presetID="22" presetClass="exit" presetSubtype="8" fill="hold" nodeType="withEffect">
                                  <p:stCondLst>
                                    <p:cond delay="0"/>
                                  </p:stCondLst>
                                  <p:childTnLst>
                                    <p:animEffect transition="out" filter="wipe(left)">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2" presetClass="entr" presetSubtype="8"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0-#ppt_w/2"/>
                                          </p:val>
                                        </p:tav>
                                        <p:tav tm="100000">
                                          <p:val>
                                            <p:strVal val="#ppt_x"/>
                                          </p:val>
                                        </p:tav>
                                      </p:tavLst>
                                    </p:anim>
                                    <p:anim calcmode="lin" valueType="num">
                                      <p:cBhvr additive="base">
                                        <p:cTn id="4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80">
                                          <p:stCondLst>
                                            <p:cond delay="0"/>
                                          </p:stCondLst>
                                        </p:cTn>
                                        <p:tgtEl>
                                          <p:spTgt spid="6"/>
                                        </p:tgtEl>
                                      </p:cBhvr>
                                    </p:animEffect>
                                    <p:anim calcmode="lin" valueType="num">
                                      <p:cBhvr>
                                        <p:cTn id="5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6" dur="26">
                                          <p:stCondLst>
                                            <p:cond delay="650"/>
                                          </p:stCondLst>
                                        </p:cTn>
                                        <p:tgtEl>
                                          <p:spTgt spid="6"/>
                                        </p:tgtEl>
                                      </p:cBhvr>
                                      <p:to x="100000" y="60000"/>
                                    </p:animScale>
                                    <p:animScale>
                                      <p:cBhvr>
                                        <p:cTn id="57" dur="166" decel="50000">
                                          <p:stCondLst>
                                            <p:cond delay="676"/>
                                          </p:stCondLst>
                                        </p:cTn>
                                        <p:tgtEl>
                                          <p:spTgt spid="6"/>
                                        </p:tgtEl>
                                      </p:cBhvr>
                                      <p:to x="100000" y="100000"/>
                                    </p:animScale>
                                    <p:animScale>
                                      <p:cBhvr>
                                        <p:cTn id="58" dur="26">
                                          <p:stCondLst>
                                            <p:cond delay="1312"/>
                                          </p:stCondLst>
                                        </p:cTn>
                                        <p:tgtEl>
                                          <p:spTgt spid="6"/>
                                        </p:tgtEl>
                                      </p:cBhvr>
                                      <p:to x="100000" y="80000"/>
                                    </p:animScale>
                                    <p:animScale>
                                      <p:cBhvr>
                                        <p:cTn id="59" dur="166" decel="50000">
                                          <p:stCondLst>
                                            <p:cond delay="1338"/>
                                          </p:stCondLst>
                                        </p:cTn>
                                        <p:tgtEl>
                                          <p:spTgt spid="6"/>
                                        </p:tgtEl>
                                      </p:cBhvr>
                                      <p:to x="100000" y="100000"/>
                                    </p:animScale>
                                    <p:animScale>
                                      <p:cBhvr>
                                        <p:cTn id="60" dur="26">
                                          <p:stCondLst>
                                            <p:cond delay="1642"/>
                                          </p:stCondLst>
                                        </p:cTn>
                                        <p:tgtEl>
                                          <p:spTgt spid="6"/>
                                        </p:tgtEl>
                                      </p:cBhvr>
                                      <p:to x="100000" y="90000"/>
                                    </p:animScale>
                                    <p:animScale>
                                      <p:cBhvr>
                                        <p:cTn id="61" dur="166" decel="50000">
                                          <p:stCondLst>
                                            <p:cond delay="1668"/>
                                          </p:stCondLst>
                                        </p:cTn>
                                        <p:tgtEl>
                                          <p:spTgt spid="6"/>
                                        </p:tgtEl>
                                      </p:cBhvr>
                                      <p:to x="100000" y="100000"/>
                                    </p:animScale>
                                    <p:animScale>
                                      <p:cBhvr>
                                        <p:cTn id="62" dur="26">
                                          <p:stCondLst>
                                            <p:cond delay="1808"/>
                                          </p:stCondLst>
                                        </p:cTn>
                                        <p:tgtEl>
                                          <p:spTgt spid="6"/>
                                        </p:tgtEl>
                                      </p:cBhvr>
                                      <p:to x="100000" y="95000"/>
                                    </p:animScale>
                                    <p:animScale>
                                      <p:cBhvr>
                                        <p:cTn id="63" dur="166" decel="50000">
                                          <p:stCondLst>
                                            <p:cond delay="1834"/>
                                          </p:stCondLst>
                                        </p:cTn>
                                        <p:tgtEl>
                                          <p:spTgt spid="6"/>
                                        </p:tgtEl>
                                      </p:cBhvr>
                                      <p:to x="100000" y="100000"/>
                                    </p:animScale>
                                  </p:childTnLst>
                                </p:cTn>
                              </p:par>
                              <p:par>
                                <p:cTn id="64" presetID="15" presetClass="entr" presetSubtype="0" fill="hold" grpId="0" nodeType="withEffect">
                                  <p:stCondLst>
                                    <p:cond delay="0"/>
                                  </p:stCondLst>
                                  <p:childTnLst>
                                    <p:set>
                                      <p:cBhvr>
                                        <p:cTn id="65" dur="1" fill="hold">
                                          <p:stCondLst>
                                            <p:cond delay="0"/>
                                          </p:stCondLst>
                                        </p:cTn>
                                        <p:tgtEl>
                                          <p:spTgt spid="5"/>
                                        </p:tgtEl>
                                        <p:attrNameLst>
                                          <p:attrName>style.visibility</p:attrName>
                                        </p:attrNameLst>
                                      </p:cBhvr>
                                      <p:to>
                                        <p:strVal val="visible"/>
                                      </p:to>
                                    </p:set>
                                    <p:anim calcmode="lin" valueType="num">
                                      <p:cBhvr>
                                        <p:cTn id="66" dur="1000" fill="hold"/>
                                        <p:tgtEl>
                                          <p:spTgt spid="5"/>
                                        </p:tgtEl>
                                        <p:attrNameLst>
                                          <p:attrName>ppt_w</p:attrName>
                                        </p:attrNameLst>
                                      </p:cBhvr>
                                      <p:tavLst>
                                        <p:tav tm="0">
                                          <p:val>
                                            <p:fltVal val="0"/>
                                          </p:val>
                                        </p:tav>
                                        <p:tav tm="100000">
                                          <p:val>
                                            <p:strVal val="#ppt_w"/>
                                          </p:val>
                                        </p:tav>
                                      </p:tavLst>
                                    </p:anim>
                                    <p:anim calcmode="lin" valueType="num">
                                      <p:cBhvr>
                                        <p:cTn id="67" dur="1000" fill="hold"/>
                                        <p:tgtEl>
                                          <p:spTgt spid="5"/>
                                        </p:tgtEl>
                                        <p:attrNameLst>
                                          <p:attrName>ppt_h</p:attrName>
                                        </p:attrNameLst>
                                      </p:cBhvr>
                                      <p:tavLst>
                                        <p:tav tm="0">
                                          <p:val>
                                            <p:fltVal val="0"/>
                                          </p:val>
                                        </p:tav>
                                        <p:tav tm="100000">
                                          <p:val>
                                            <p:strVal val="#ppt_h"/>
                                          </p:val>
                                        </p:tav>
                                      </p:tavLst>
                                    </p:anim>
                                    <p:anim calcmode="lin" valueType="num">
                                      <p:cBhvr>
                                        <p:cTn id="68"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wipe(down)">
                                      <p:cBhvr>
                                        <p:cTn id="7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 grpId="0" animBg="1"/>
      <p:bldP spid="4" grpId="0" animBg="1"/>
      <p:bldP spid="5" grpId="0" animBg="1"/>
      <p:bldP spid="6"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 xmlns:a16="http://schemas.microsoft.com/office/drawing/2014/main" id="{100DF899-A7E2-47F3-96E1-A407326A1604}"/>
              </a:ext>
            </a:extLst>
          </p:cNvPr>
          <p:cNvPicPr>
            <a:picLocks noChangeAspect="1"/>
          </p:cNvPicPr>
          <p:nvPr/>
        </p:nvPicPr>
        <p:blipFill>
          <a:blip r:embed="rId2"/>
          <a:stretch>
            <a:fillRect/>
          </a:stretch>
        </p:blipFill>
        <p:spPr>
          <a:xfrm>
            <a:off x="780673" y="4384369"/>
            <a:ext cx="1473000" cy="1588479"/>
          </a:xfrm>
          <a:prstGeom prst="rect">
            <a:avLst/>
          </a:prstGeom>
        </p:spPr>
      </p:pic>
      <p:pic>
        <p:nvPicPr>
          <p:cNvPr id="3" name="図 2">
            <a:extLst>
              <a:ext uri="{FF2B5EF4-FFF2-40B4-BE49-F238E27FC236}">
                <a16:creationId xmlns="" xmlns:a16="http://schemas.microsoft.com/office/drawing/2014/main" id="{4DEF04AC-B237-4C4D-9D88-8F05A8B10490}"/>
              </a:ext>
            </a:extLst>
          </p:cNvPr>
          <p:cNvPicPr>
            <a:picLocks noChangeAspect="1"/>
          </p:cNvPicPr>
          <p:nvPr/>
        </p:nvPicPr>
        <p:blipFill>
          <a:blip r:embed="rId3"/>
          <a:stretch>
            <a:fillRect/>
          </a:stretch>
        </p:blipFill>
        <p:spPr>
          <a:xfrm>
            <a:off x="9220641" y="3145658"/>
            <a:ext cx="1804776" cy="1745124"/>
          </a:xfrm>
          <a:prstGeom prst="rect">
            <a:avLst/>
          </a:prstGeom>
        </p:spPr>
      </p:pic>
      <p:sp>
        <p:nvSpPr>
          <p:cNvPr id="4" name="思考の吹き出し: 雲形 3">
            <a:extLst>
              <a:ext uri="{FF2B5EF4-FFF2-40B4-BE49-F238E27FC236}">
                <a16:creationId xmlns="" xmlns:a16="http://schemas.microsoft.com/office/drawing/2014/main" id="{EE304EE6-672E-4713-BDFD-306E7CAEB813}"/>
              </a:ext>
            </a:extLst>
          </p:cNvPr>
          <p:cNvSpPr/>
          <p:nvPr/>
        </p:nvSpPr>
        <p:spPr>
          <a:xfrm>
            <a:off x="9432192" y="634768"/>
            <a:ext cx="1773381" cy="2327564"/>
          </a:xfrm>
          <a:prstGeom prst="cloudCallout">
            <a:avLst/>
          </a:prstGeom>
        </p:spPr>
        <p:style>
          <a:lnRef idx="2">
            <a:schemeClr val="accent1"/>
          </a:lnRef>
          <a:fillRef idx="1">
            <a:schemeClr val="lt1"/>
          </a:fillRef>
          <a:effectRef idx="0">
            <a:schemeClr val="accent1"/>
          </a:effectRef>
          <a:fontRef idx="minor">
            <a:schemeClr val="dk1"/>
          </a:fontRef>
        </p:style>
        <p:txBody>
          <a:bodyPr vert="eaVert" rtlCol="0" anchor="ctr"/>
          <a:lstStyle/>
          <a:p>
            <a:pPr algn="ctr"/>
            <a:r>
              <a:rPr kumimoji="1" lang="ja-JP" altLang="en-US" sz="2800" dirty="0">
                <a:latin typeface="HG丸ｺﾞｼｯｸM-PRO" panose="020F0600000000000000" pitchFamily="50" charset="-128"/>
                <a:ea typeface="HG丸ｺﾞｼｯｸM-PRO" panose="020F0600000000000000" pitchFamily="50" charset="-128"/>
              </a:rPr>
              <a:t>温故知新</a:t>
            </a:r>
          </a:p>
        </p:txBody>
      </p:sp>
      <p:sp>
        <p:nvSpPr>
          <p:cNvPr id="5" name="思考の吹き出し: 雲形 4">
            <a:extLst>
              <a:ext uri="{FF2B5EF4-FFF2-40B4-BE49-F238E27FC236}">
                <a16:creationId xmlns="" xmlns:a16="http://schemas.microsoft.com/office/drawing/2014/main" id="{9DD4A2EA-AB12-40BF-86AA-E961CABA31A6}"/>
              </a:ext>
            </a:extLst>
          </p:cNvPr>
          <p:cNvSpPr/>
          <p:nvPr/>
        </p:nvSpPr>
        <p:spPr>
          <a:xfrm>
            <a:off x="2447637" y="1468583"/>
            <a:ext cx="5246254" cy="3916218"/>
          </a:xfrm>
          <a:prstGeom prst="cloudCallout">
            <a:avLst>
              <a:gd name="adj1" fmla="val -57718"/>
              <a:gd name="adj2" fmla="val 45241"/>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歴史の中に理由があり、理由がわかれば未来を変えられる。</a:t>
            </a:r>
          </a:p>
          <a:p>
            <a:r>
              <a:rPr kumimoji="1" lang="ja-JP" altLang="en-US" sz="2800" dirty="0">
                <a:latin typeface="HG丸ｺﾞｼｯｸM-PRO" panose="020F0600000000000000" pitchFamily="50" charset="-128"/>
                <a:ea typeface="HG丸ｺﾞｼｯｸM-PRO" panose="020F0600000000000000" pitchFamily="50" charset="-128"/>
              </a:rPr>
              <a:t>だから権力者は歴史を変えたがる</a:t>
            </a:r>
          </a:p>
        </p:txBody>
      </p:sp>
      <p:sp>
        <p:nvSpPr>
          <p:cNvPr id="6" name="雲形吹き出し 5"/>
          <p:cNvSpPr/>
          <p:nvPr/>
        </p:nvSpPr>
        <p:spPr>
          <a:xfrm>
            <a:off x="0" y="634768"/>
            <a:ext cx="2335237" cy="3079103"/>
          </a:xfrm>
          <a:prstGeom prst="cloudCallout">
            <a:avLst>
              <a:gd name="adj1" fmla="val 10492"/>
              <a:gd name="adj2" fmla="val 81040"/>
            </a:avLst>
          </a:prstGeom>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smtClean="0">
                <a:latin typeface="HG丸ｺﾞｼｯｸM-PRO" panose="020F0600000000000000" pitchFamily="50" charset="-128"/>
                <a:ea typeface="HG丸ｺﾞｼｯｸM-PRO" panose="020F0600000000000000" pitchFamily="50" charset="-128"/>
              </a:rPr>
              <a:t>教訓があるわけじゃない</a:t>
            </a:r>
            <a:endParaRPr kumimoji="1" lang="ja-JP" altLang="en-US" sz="28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2620420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083292" y="3588261"/>
            <a:ext cx="1486725" cy="2453714"/>
          </a:xfrm>
          <a:prstGeom prst="rect">
            <a:avLst/>
          </a:prstGeom>
        </p:spPr>
      </p:pic>
      <p:sp>
        <p:nvSpPr>
          <p:cNvPr id="3" name="雲形吹き出し 2"/>
          <p:cNvSpPr/>
          <p:nvPr/>
        </p:nvSpPr>
        <p:spPr>
          <a:xfrm>
            <a:off x="2313709" y="103909"/>
            <a:ext cx="4218708" cy="4315691"/>
          </a:xfrm>
          <a:prstGeom prst="cloudCallout">
            <a:avLst>
              <a:gd name="adj1" fmla="val -50854"/>
              <a:gd name="adj2" fmla="val 41534"/>
            </a:avLst>
          </a:prstGeom>
        </p:spPr>
        <p:style>
          <a:lnRef idx="2">
            <a:schemeClr val="accent2"/>
          </a:lnRef>
          <a:fillRef idx="1">
            <a:schemeClr val="lt1"/>
          </a:fillRef>
          <a:effectRef idx="0">
            <a:schemeClr val="accent2"/>
          </a:effectRef>
          <a:fontRef idx="minor">
            <a:schemeClr val="dk1"/>
          </a:fontRef>
        </p:style>
        <p:txBody>
          <a:bodyPr vert="eaVert" rtlCol="0" anchor="ctr"/>
          <a:lstStyle/>
          <a:p>
            <a:r>
              <a:rPr kumimoji="1" lang="ja-JP" altLang="en-US" sz="2800" dirty="0" smtClean="0">
                <a:latin typeface="HG丸ｺﾞｼｯｸM-PRO" panose="020F0600000000000000" pitchFamily="50" charset="-128"/>
                <a:ea typeface="HG丸ｺﾞｼｯｸM-PRO" panose="020F0600000000000000" pitchFamily="50" charset="-128"/>
              </a:rPr>
              <a:t>ほぼ六十年前の話をした。ここから対立の四十年が始まり、その影響は消えていない</a:t>
            </a:r>
            <a:endParaRPr kumimoji="1" lang="ja-JP" altLang="en-US" sz="28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3"/>
          <a:stretch>
            <a:fillRect/>
          </a:stretch>
        </p:blipFill>
        <p:spPr>
          <a:xfrm>
            <a:off x="8554939" y="4303827"/>
            <a:ext cx="1732303" cy="1617000"/>
          </a:xfrm>
          <a:prstGeom prst="rect">
            <a:avLst/>
          </a:prstGeom>
        </p:spPr>
      </p:pic>
      <p:sp>
        <p:nvSpPr>
          <p:cNvPr id="5" name="雲形吹き出し 4"/>
          <p:cNvSpPr/>
          <p:nvPr/>
        </p:nvSpPr>
        <p:spPr>
          <a:xfrm>
            <a:off x="6906491" y="103909"/>
            <a:ext cx="4405745" cy="3754582"/>
          </a:xfrm>
          <a:prstGeom prst="cloudCallout">
            <a:avLst>
              <a:gd name="adj1" fmla="val 4660"/>
              <a:gd name="adj2" fmla="val 63079"/>
            </a:avLst>
          </a:prstGeom>
        </p:spPr>
        <p:style>
          <a:lnRef idx="2">
            <a:schemeClr val="accent2"/>
          </a:lnRef>
          <a:fillRef idx="1">
            <a:schemeClr val="lt1"/>
          </a:fillRef>
          <a:effectRef idx="0">
            <a:schemeClr val="accent2"/>
          </a:effectRef>
          <a:fontRef idx="minor">
            <a:schemeClr val="dk1"/>
          </a:fontRef>
        </p:style>
        <p:txBody>
          <a:bodyPr vert="eaVert" rtlCol="0" anchor="ctr"/>
          <a:lstStyle/>
          <a:p>
            <a:r>
              <a:rPr kumimoji="1" lang="ja-JP" altLang="en-US" sz="2800" dirty="0" smtClean="0">
                <a:latin typeface="HG丸ｺﾞｼｯｸM-PRO" panose="020F0600000000000000" pitchFamily="50" charset="-128"/>
                <a:ea typeface="HG丸ｺﾞｼｯｸM-PRO" panose="020F0600000000000000" pitchFamily="50" charset="-128"/>
              </a:rPr>
              <a:t>その間にいろいろなものの意味が忘れられていった。頭も固くなった。</a:t>
            </a:r>
            <a:endParaRPr kumimoji="1" lang="ja-JP" altLang="en-US" sz="28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49830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083292" y="3588261"/>
            <a:ext cx="1486725" cy="2453714"/>
          </a:xfrm>
          <a:prstGeom prst="rect">
            <a:avLst/>
          </a:prstGeom>
        </p:spPr>
      </p:pic>
      <p:sp>
        <p:nvSpPr>
          <p:cNvPr id="3" name="雲形吹き出し 2"/>
          <p:cNvSpPr/>
          <p:nvPr/>
        </p:nvSpPr>
        <p:spPr>
          <a:xfrm>
            <a:off x="2313709" y="103909"/>
            <a:ext cx="4218708" cy="4315691"/>
          </a:xfrm>
          <a:prstGeom prst="cloudCallout">
            <a:avLst>
              <a:gd name="adj1" fmla="val -50854"/>
              <a:gd name="adj2" fmla="val 41534"/>
            </a:avLst>
          </a:prstGeom>
        </p:spPr>
        <p:style>
          <a:lnRef idx="2">
            <a:schemeClr val="accent2"/>
          </a:lnRef>
          <a:fillRef idx="1">
            <a:schemeClr val="lt1"/>
          </a:fillRef>
          <a:effectRef idx="0">
            <a:schemeClr val="accent2"/>
          </a:effectRef>
          <a:fontRef idx="minor">
            <a:schemeClr val="dk1"/>
          </a:fontRef>
        </p:style>
        <p:txBody>
          <a:bodyPr vert="eaVert" rtlCol="0" anchor="ctr"/>
          <a:lstStyle/>
          <a:p>
            <a:r>
              <a:rPr kumimoji="1" lang="ja-JP" altLang="en-US" sz="2800" dirty="0" smtClean="0">
                <a:latin typeface="HG丸ｺﾞｼｯｸM-PRO" panose="020F0600000000000000" pitchFamily="50" charset="-128"/>
                <a:ea typeface="HG丸ｺﾞｼｯｸM-PRO" panose="020F0600000000000000" pitchFamily="50" charset="-128"/>
              </a:rPr>
              <a:t>ほぼ六十年前の話をした。ここから対立の四十年が始まり、その影響は消えていない</a:t>
            </a:r>
            <a:endParaRPr kumimoji="1" lang="ja-JP" altLang="en-US" sz="28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3"/>
          <a:stretch>
            <a:fillRect/>
          </a:stretch>
        </p:blipFill>
        <p:spPr>
          <a:xfrm>
            <a:off x="8554939" y="4303827"/>
            <a:ext cx="1732303" cy="1617000"/>
          </a:xfrm>
          <a:prstGeom prst="rect">
            <a:avLst/>
          </a:prstGeom>
        </p:spPr>
      </p:pic>
      <p:sp>
        <p:nvSpPr>
          <p:cNvPr id="5" name="雲形吹き出し 4"/>
          <p:cNvSpPr/>
          <p:nvPr/>
        </p:nvSpPr>
        <p:spPr>
          <a:xfrm>
            <a:off x="6906491" y="103909"/>
            <a:ext cx="4405745" cy="3754582"/>
          </a:xfrm>
          <a:prstGeom prst="cloudCallout">
            <a:avLst>
              <a:gd name="adj1" fmla="val 4660"/>
              <a:gd name="adj2" fmla="val 63079"/>
            </a:avLst>
          </a:prstGeom>
        </p:spPr>
        <p:style>
          <a:lnRef idx="2">
            <a:schemeClr val="accent2"/>
          </a:lnRef>
          <a:fillRef idx="1">
            <a:schemeClr val="lt1"/>
          </a:fillRef>
          <a:effectRef idx="0">
            <a:schemeClr val="accent2"/>
          </a:effectRef>
          <a:fontRef idx="minor">
            <a:schemeClr val="dk1"/>
          </a:fontRef>
        </p:style>
        <p:txBody>
          <a:bodyPr vert="eaVert" rtlCol="0" anchor="ctr"/>
          <a:lstStyle/>
          <a:p>
            <a:r>
              <a:rPr kumimoji="1" lang="ja-JP" altLang="en-US" sz="2800" dirty="0" smtClean="0">
                <a:latin typeface="HG丸ｺﾞｼｯｸM-PRO" panose="020F0600000000000000" pitchFamily="50" charset="-128"/>
                <a:ea typeface="HG丸ｺﾞｼｯｸM-PRO" panose="020F0600000000000000" pitchFamily="50" charset="-128"/>
              </a:rPr>
              <a:t>日の丸の話を聞いていない。日の丸って何だったのか。</a:t>
            </a:r>
            <a:endParaRPr kumimoji="1" lang="ja-JP" altLang="en-US" sz="28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14735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 xmlns:a16="http://schemas.microsoft.com/office/drawing/2014/main" id="{0F17B3EC-53B5-4AC4-9B77-5FFE45AABA32}"/>
              </a:ext>
            </a:extLst>
          </p:cNvPr>
          <p:cNvPicPr>
            <a:picLocks noChangeAspect="1"/>
          </p:cNvPicPr>
          <p:nvPr/>
        </p:nvPicPr>
        <p:blipFill>
          <a:blip r:embed="rId2"/>
          <a:stretch>
            <a:fillRect/>
          </a:stretch>
        </p:blipFill>
        <p:spPr>
          <a:xfrm>
            <a:off x="7563312" y="359586"/>
            <a:ext cx="3933020" cy="2621358"/>
          </a:xfrm>
          <a:prstGeom prst="rect">
            <a:avLst/>
          </a:prstGeom>
        </p:spPr>
      </p:pic>
      <p:sp>
        <p:nvSpPr>
          <p:cNvPr id="4" name="フローチャート : 端子 3"/>
          <p:cNvSpPr/>
          <p:nvPr/>
        </p:nvSpPr>
        <p:spPr>
          <a:xfrm>
            <a:off x="675249" y="359586"/>
            <a:ext cx="5992837" cy="1310679"/>
          </a:xfrm>
          <a:prstGeom prst="flowChartTermina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solidFill>
                  <a:schemeClr val="bg1"/>
                </a:solidFill>
                <a:latin typeface="HG丸ｺﾞｼｯｸM-PRO" panose="020F0600000000000000" pitchFamily="50" charset="-128"/>
                <a:ea typeface="HG丸ｺﾞｼｯｸM-PRO" panose="020F0600000000000000" pitchFamily="50" charset="-128"/>
              </a:rPr>
              <a:t>日の丸について</a:t>
            </a:r>
            <a:endParaRPr kumimoji="1" lang="ja-JP" altLang="en-US" sz="4800" dirty="0">
              <a:solidFill>
                <a:schemeClr val="bg1"/>
              </a:solidFill>
              <a:latin typeface="HG丸ｺﾞｼｯｸM-PRO" panose="020F0600000000000000" pitchFamily="50" charset="-128"/>
              <a:ea typeface="HG丸ｺﾞｼｯｸM-PRO" panose="020F0600000000000000" pitchFamily="50" charset="-128"/>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948" y="4814166"/>
            <a:ext cx="1831978" cy="170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フローチャート : 定義済み処理 8"/>
          <p:cNvSpPr/>
          <p:nvPr/>
        </p:nvSpPr>
        <p:spPr>
          <a:xfrm>
            <a:off x="858129" y="2035223"/>
            <a:ext cx="5922499" cy="4487593"/>
          </a:xfrm>
          <a:prstGeom prst="flowChartPredefinedProcess">
            <a:avLst/>
          </a:prstGeom>
        </p:spPr>
        <p:style>
          <a:lnRef idx="2">
            <a:schemeClr val="accent2"/>
          </a:lnRef>
          <a:fillRef idx="1">
            <a:schemeClr val="lt1"/>
          </a:fillRef>
          <a:effectRef idx="0">
            <a:schemeClr val="accent2"/>
          </a:effectRef>
          <a:fontRef idx="minor">
            <a:schemeClr val="dk1"/>
          </a:fontRef>
        </p:style>
        <p:txBody>
          <a:bodyPr rtlCol="0" anchor="t"/>
          <a:lstStyle/>
          <a:p>
            <a:r>
              <a:rPr kumimoji="1" lang="ja-JP" altLang="en-US" sz="2400" dirty="0">
                <a:solidFill>
                  <a:schemeClr val="bg1"/>
                </a:solidFill>
                <a:latin typeface="HG丸ｺﾞｼｯｸM-PRO" panose="020F0600000000000000" pitchFamily="50" charset="-128"/>
                <a:ea typeface="HG丸ｺﾞｼｯｸM-PRO" panose="020F0600000000000000" pitchFamily="50" charset="-128"/>
              </a:rPr>
              <a:t>◎薩摩藩が外国船との区別のための印として日の丸を</a:t>
            </a:r>
            <a:r>
              <a:rPr kumimoji="1" lang="ja-JP" altLang="en-US" sz="2400" dirty="0" smtClean="0">
                <a:solidFill>
                  <a:schemeClr val="bg1"/>
                </a:solidFill>
                <a:latin typeface="HG丸ｺﾞｼｯｸM-PRO" panose="020F0600000000000000" pitchFamily="50" charset="-128"/>
                <a:ea typeface="HG丸ｺﾞｼｯｸM-PRO" panose="020F0600000000000000" pitchFamily="50" charset="-128"/>
              </a:rPr>
              <a:t>採用</a:t>
            </a:r>
          </a:p>
          <a:p>
            <a:endParaRPr kumimoji="1" lang="ja-JP" altLang="en-US" sz="2400" dirty="0" smtClean="0">
              <a:solidFill>
                <a:schemeClr val="bg1"/>
              </a:solidFill>
              <a:latin typeface="HG丸ｺﾞｼｯｸM-PRO" panose="020F0600000000000000" pitchFamily="50" charset="-128"/>
              <a:ea typeface="HG丸ｺﾞｼｯｸM-PRO" panose="020F0600000000000000" pitchFamily="50" charset="-128"/>
            </a:endParaRPr>
          </a:p>
          <a:p>
            <a:r>
              <a:rPr kumimoji="1" lang="ja-JP" altLang="en-US" sz="2400" dirty="0" smtClean="0">
                <a:solidFill>
                  <a:schemeClr val="bg1"/>
                </a:solidFill>
                <a:latin typeface="HG丸ｺﾞｼｯｸM-PRO" panose="020F0600000000000000" pitchFamily="50" charset="-128"/>
                <a:ea typeface="HG丸ｺﾞｼｯｸM-PRO" panose="020F0600000000000000" pitchFamily="50" charset="-128"/>
              </a:rPr>
              <a:t>◎薩摩藩、昇</a:t>
            </a:r>
            <a:r>
              <a:rPr kumimoji="1" lang="ja-JP" altLang="en-US" sz="2400" dirty="0">
                <a:solidFill>
                  <a:schemeClr val="bg1"/>
                </a:solidFill>
                <a:latin typeface="HG丸ｺﾞｼｯｸM-PRO" panose="020F0600000000000000" pitchFamily="50" charset="-128"/>
                <a:ea typeface="HG丸ｺﾞｼｯｸM-PRO" panose="020F0600000000000000" pitchFamily="50" charset="-128"/>
              </a:rPr>
              <a:t>平丸を日の丸付で幕府に</a:t>
            </a:r>
            <a:r>
              <a:rPr kumimoji="1" lang="ja-JP" altLang="en-US" sz="2400" dirty="0" smtClean="0">
                <a:solidFill>
                  <a:schemeClr val="bg1"/>
                </a:solidFill>
                <a:latin typeface="HG丸ｺﾞｼｯｸM-PRO" panose="020F0600000000000000" pitchFamily="50" charset="-128"/>
                <a:ea typeface="HG丸ｺﾞｼｯｸM-PRO" panose="020F0600000000000000" pitchFamily="50" charset="-128"/>
              </a:rPr>
              <a:t>献上⇒お触れ</a:t>
            </a:r>
          </a:p>
          <a:p>
            <a:endParaRPr kumimoji="1" lang="ja-JP" altLang="en-US" sz="2400" dirty="0">
              <a:solidFill>
                <a:schemeClr val="bg1"/>
              </a:solidFill>
              <a:latin typeface="HG丸ｺﾞｼｯｸM-PRO" panose="020F0600000000000000" pitchFamily="50" charset="-128"/>
              <a:ea typeface="HG丸ｺﾞｼｯｸM-PRO" panose="020F0600000000000000" pitchFamily="50" charset="-128"/>
            </a:endParaRPr>
          </a:p>
          <a:p>
            <a:r>
              <a:rPr kumimoji="1" lang="ja-JP" altLang="en-US" sz="2400" dirty="0">
                <a:solidFill>
                  <a:schemeClr val="bg1"/>
                </a:solidFill>
                <a:latin typeface="HG丸ｺﾞｼｯｸM-PRO" panose="020F0600000000000000" pitchFamily="50" charset="-128"/>
                <a:ea typeface="HG丸ｺﾞｼｯｸM-PRO" panose="020F0600000000000000" pitchFamily="50" charset="-128"/>
              </a:rPr>
              <a:t>◎明治政府が国旗という名称を</a:t>
            </a:r>
            <a:r>
              <a:rPr kumimoji="1" lang="ja-JP" altLang="en-US" sz="2400" dirty="0" smtClean="0">
                <a:solidFill>
                  <a:schemeClr val="bg1"/>
                </a:solidFill>
                <a:latin typeface="HG丸ｺﾞｼｯｸM-PRO" panose="020F0600000000000000" pitchFamily="50" charset="-128"/>
                <a:ea typeface="HG丸ｺﾞｼｯｸM-PRO" panose="020F0600000000000000" pitchFamily="50" charset="-128"/>
              </a:rPr>
              <a:t>使う（</a:t>
            </a:r>
            <a:r>
              <a:rPr kumimoji="1" lang="ja-JP" altLang="en-US" sz="2400" dirty="0">
                <a:solidFill>
                  <a:schemeClr val="bg1"/>
                </a:solidFill>
                <a:latin typeface="HG丸ｺﾞｼｯｸM-PRO" panose="020F0600000000000000" pitchFamily="50" charset="-128"/>
                <a:ea typeface="HG丸ｺﾞｼｯｸM-PRO" panose="020F0600000000000000" pitchFamily="50" charset="-128"/>
              </a:rPr>
              <a:t>商船規則</a:t>
            </a:r>
            <a:r>
              <a:rPr kumimoji="1" lang="ja-JP" altLang="en-US" sz="2400" dirty="0" smtClean="0">
                <a:solidFill>
                  <a:schemeClr val="bg1"/>
                </a:solidFill>
                <a:latin typeface="HG丸ｺﾞｼｯｸM-PRO" panose="020F0600000000000000" pitchFamily="50" charset="-128"/>
                <a:ea typeface="HG丸ｺﾞｼｯｸM-PRO" panose="020F0600000000000000" pitchFamily="50" charset="-128"/>
              </a:rPr>
              <a:t>）</a:t>
            </a:r>
          </a:p>
          <a:p>
            <a:endParaRPr kumimoji="1" lang="ja-JP" altLang="en-US" sz="2400" dirty="0">
              <a:solidFill>
                <a:schemeClr val="bg1"/>
              </a:solidFill>
              <a:latin typeface="HG丸ｺﾞｼｯｸM-PRO" panose="020F0600000000000000" pitchFamily="50" charset="-128"/>
              <a:ea typeface="HG丸ｺﾞｼｯｸM-PRO" panose="020F0600000000000000" pitchFamily="50" charset="-128"/>
            </a:endParaRPr>
          </a:p>
          <a:p>
            <a:r>
              <a:rPr kumimoji="1" lang="ja-JP" altLang="en-US" sz="2400" dirty="0">
                <a:solidFill>
                  <a:schemeClr val="bg1"/>
                </a:solidFill>
                <a:latin typeface="HG丸ｺﾞｼｯｸM-PRO" panose="020F0600000000000000" pitchFamily="50" charset="-128"/>
                <a:ea typeface="HG丸ｺﾞｼｯｸM-PRO" panose="020F0600000000000000" pitchFamily="50" charset="-128"/>
              </a:rPr>
              <a:t>◎国旗・国歌法</a:t>
            </a:r>
          </a:p>
          <a:p>
            <a:r>
              <a:rPr kumimoji="1" lang="ja-JP" altLang="en-US" sz="2400" dirty="0">
                <a:solidFill>
                  <a:schemeClr val="bg1"/>
                </a:solidFill>
                <a:latin typeface="HG丸ｺﾞｼｯｸM-PRO" panose="020F0600000000000000" pitchFamily="50" charset="-128"/>
                <a:ea typeface="HG丸ｺﾞｼｯｸM-PRO" panose="020F0600000000000000" pitchFamily="50" charset="-128"/>
              </a:rPr>
              <a:t>⇒「商船規則」を廃止</a:t>
            </a:r>
          </a:p>
          <a:p>
            <a:endParaRPr kumimoji="1" lang="ja-JP" altLang="en-US" dirty="0">
              <a:solidFill>
                <a:schemeClr val="bg1"/>
              </a:solidFill>
              <a:latin typeface="HG丸ｺﾞｼｯｸM-PRO" panose="020F0600000000000000" pitchFamily="50" charset="-128"/>
              <a:ea typeface="HG丸ｺﾞｼｯｸM-PRO" panose="020F0600000000000000" pitchFamily="50" charset="-128"/>
            </a:endParaRPr>
          </a:p>
          <a:p>
            <a:endParaRPr kumimoji="1" lang="ja-JP" altLang="en-US" dirty="0">
              <a:solidFill>
                <a:schemeClr val="bg1"/>
              </a:solidFill>
              <a:latin typeface="HG丸ｺﾞｼｯｸM-PRO" panose="020F0600000000000000" pitchFamily="50" charset="-128"/>
              <a:ea typeface="HG丸ｺﾞｼｯｸM-PRO" panose="020F0600000000000000" pitchFamily="50" charset="-128"/>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1241" y="5644697"/>
            <a:ext cx="915989" cy="85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6295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nodeType="clickEffect">
                                  <p:stCondLst>
                                    <p:cond delay="0"/>
                                  </p:stCondLst>
                                  <p:iterate type="lt">
                                    <p:tmPct val="10000"/>
                                  </p:iterate>
                                  <p:childTnLst>
                                    <p:set>
                                      <p:cBhvr>
                                        <p:cTn id="11" dur="1" fill="hold">
                                          <p:stCondLst>
                                            <p:cond delay="0"/>
                                          </p:stCondLst>
                                        </p:cTn>
                                        <p:tgtEl>
                                          <p:spTgt spid="9">
                                            <p:txEl>
                                              <p:pRg st="0" end="0"/>
                                            </p:txEl>
                                          </p:spTgt>
                                        </p:tgtEl>
                                        <p:attrNameLst>
                                          <p:attrName>style.visibility</p:attrName>
                                        </p:attrNameLst>
                                      </p:cBhvr>
                                      <p:to>
                                        <p:strVal val="visible"/>
                                      </p:to>
                                    </p:set>
                                    <p:anim by="(-#ppt_w*2)" calcmode="lin" valueType="num">
                                      <p:cBhvr rctx="PPT">
                                        <p:cTn id="12" dur="500" autoRev="1" fill="hold">
                                          <p:stCondLst>
                                            <p:cond delay="0"/>
                                          </p:stCondLst>
                                        </p:cTn>
                                        <p:tgtEl>
                                          <p:spTgt spid="9">
                                            <p:txEl>
                                              <p:pRg st="0" end="0"/>
                                            </p:txEl>
                                          </p:spTgt>
                                        </p:tgtEl>
                                        <p:attrNameLst>
                                          <p:attrName>ppt_w</p:attrName>
                                        </p:attrNameLst>
                                      </p:cBhvr>
                                    </p:anim>
                                    <p:anim by="(#ppt_w*0.50)" calcmode="lin" valueType="num">
                                      <p:cBhvr>
                                        <p:cTn id="13" dur="500" decel="50000" autoRev="1" fill="hold">
                                          <p:stCondLst>
                                            <p:cond delay="0"/>
                                          </p:stCondLst>
                                        </p:cTn>
                                        <p:tgtEl>
                                          <p:spTgt spid="9">
                                            <p:txEl>
                                              <p:pRg st="0" end="0"/>
                                            </p:txEl>
                                          </p:spTgt>
                                        </p:tgtEl>
                                        <p:attrNameLst>
                                          <p:attrName>ppt_x</p:attrName>
                                        </p:attrNameLst>
                                      </p:cBhvr>
                                    </p:anim>
                                    <p:anim from="(-#ppt_h/2)" to="(#ppt_y)" calcmode="lin" valueType="num">
                                      <p:cBhvr>
                                        <p:cTn id="14" dur="1000" fill="hold">
                                          <p:stCondLst>
                                            <p:cond delay="0"/>
                                          </p:stCondLst>
                                        </p:cTn>
                                        <p:tgtEl>
                                          <p:spTgt spid="9">
                                            <p:txEl>
                                              <p:pRg st="0" end="0"/>
                                            </p:txEl>
                                          </p:spTgt>
                                        </p:tgtEl>
                                        <p:attrNameLst>
                                          <p:attrName>ppt_y</p:attrName>
                                        </p:attrNameLst>
                                      </p:cBhvr>
                                    </p:anim>
                                    <p:animRot by="21600000">
                                      <p:cBhvr>
                                        <p:cTn id="15" dur="1000" fill="hold">
                                          <p:stCondLst>
                                            <p:cond delay="0"/>
                                          </p:stCondLst>
                                        </p:cTn>
                                        <p:tgtEl>
                                          <p:spTgt spid="9">
                                            <p:txEl>
                                              <p:pRg st="0" end="0"/>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nodeType="clickEffect">
                                  <p:stCondLst>
                                    <p:cond delay="0"/>
                                  </p:stCondLst>
                                  <p:iterate type="lt">
                                    <p:tmPct val="10000"/>
                                  </p:iterate>
                                  <p:childTnLst>
                                    <p:set>
                                      <p:cBhvr>
                                        <p:cTn id="19" dur="1" fill="hold">
                                          <p:stCondLst>
                                            <p:cond delay="0"/>
                                          </p:stCondLst>
                                        </p:cTn>
                                        <p:tgtEl>
                                          <p:spTgt spid="9">
                                            <p:txEl>
                                              <p:pRg st="2" end="2"/>
                                            </p:txEl>
                                          </p:spTgt>
                                        </p:tgtEl>
                                        <p:attrNameLst>
                                          <p:attrName>style.visibility</p:attrName>
                                        </p:attrNameLst>
                                      </p:cBhvr>
                                      <p:to>
                                        <p:strVal val="visible"/>
                                      </p:to>
                                    </p:set>
                                    <p:anim by="(-#ppt_w*2)" calcmode="lin" valueType="num">
                                      <p:cBhvr rctx="PPT">
                                        <p:cTn id="20" dur="500" autoRev="1" fill="hold">
                                          <p:stCondLst>
                                            <p:cond delay="0"/>
                                          </p:stCondLst>
                                        </p:cTn>
                                        <p:tgtEl>
                                          <p:spTgt spid="9">
                                            <p:txEl>
                                              <p:pRg st="2" end="2"/>
                                            </p:txEl>
                                          </p:spTgt>
                                        </p:tgtEl>
                                        <p:attrNameLst>
                                          <p:attrName>ppt_w</p:attrName>
                                        </p:attrNameLst>
                                      </p:cBhvr>
                                    </p:anim>
                                    <p:anim by="(#ppt_w*0.50)" calcmode="lin" valueType="num">
                                      <p:cBhvr>
                                        <p:cTn id="21" dur="500" decel="50000" autoRev="1" fill="hold">
                                          <p:stCondLst>
                                            <p:cond delay="0"/>
                                          </p:stCondLst>
                                        </p:cTn>
                                        <p:tgtEl>
                                          <p:spTgt spid="9">
                                            <p:txEl>
                                              <p:pRg st="2" end="2"/>
                                            </p:txEl>
                                          </p:spTgt>
                                        </p:tgtEl>
                                        <p:attrNameLst>
                                          <p:attrName>ppt_x</p:attrName>
                                        </p:attrNameLst>
                                      </p:cBhvr>
                                    </p:anim>
                                    <p:anim from="(-#ppt_h/2)" to="(#ppt_y)" calcmode="lin" valueType="num">
                                      <p:cBhvr>
                                        <p:cTn id="22" dur="1000" fill="hold">
                                          <p:stCondLst>
                                            <p:cond delay="0"/>
                                          </p:stCondLst>
                                        </p:cTn>
                                        <p:tgtEl>
                                          <p:spTgt spid="9">
                                            <p:txEl>
                                              <p:pRg st="2" end="2"/>
                                            </p:txEl>
                                          </p:spTgt>
                                        </p:tgtEl>
                                        <p:attrNameLst>
                                          <p:attrName>ppt_y</p:attrName>
                                        </p:attrNameLst>
                                      </p:cBhvr>
                                    </p:anim>
                                    <p:animRot by="21600000">
                                      <p:cBhvr>
                                        <p:cTn id="23" dur="1000" fill="hold">
                                          <p:stCondLst>
                                            <p:cond delay="0"/>
                                          </p:stCondLst>
                                        </p:cTn>
                                        <p:tgtEl>
                                          <p:spTgt spid="9">
                                            <p:txEl>
                                              <p:pRg st="2" end="2"/>
                                            </p:txEl>
                                          </p:spTgt>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56" presetClass="entr" presetSubtype="0" fill="hold" nodeType="clickEffect">
                                  <p:stCondLst>
                                    <p:cond delay="0"/>
                                  </p:stCondLst>
                                  <p:iterate type="lt">
                                    <p:tmPct val="10000"/>
                                  </p:iterate>
                                  <p:childTnLst>
                                    <p:set>
                                      <p:cBhvr>
                                        <p:cTn id="27" dur="1" fill="hold">
                                          <p:stCondLst>
                                            <p:cond delay="0"/>
                                          </p:stCondLst>
                                        </p:cTn>
                                        <p:tgtEl>
                                          <p:spTgt spid="9">
                                            <p:txEl>
                                              <p:pRg st="4" end="4"/>
                                            </p:txEl>
                                          </p:spTgt>
                                        </p:tgtEl>
                                        <p:attrNameLst>
                                          <p:attrName>style.visibility</p:attrName>
                                        </p:attrNameLst>
                                      </p:cBhvr>
                                      <p:to>
                                        <p:strVal val="visible"/>
                                      </p:to>
                                    </p:set>
                                    <p:anim by="(-#ppt_w*2)" calcmode="lin" valueType="num">
                                      <p:cBhvr rctx="PPT">
                                        <p:cTn id="28" dur="500" autoRev="1" fill="hold">
                                          <p:stCondLst>
                                            <p:cond delay="0"/>
                                          </p:stCondLst>
                                        </p:cTn>
                                        <p:tgtEl>
                                          <p:spTgt spid="9">
                                            <p:txEl>
                                              <p:pRg st="4" end="4"/>
                                            </p:txEl>
                                          </p:spTgt>
                                        </p:tgtEl>
                                        <p:attrNameLst>
                                          <p:attrName>ppt_w</p:attrName>
                                        </p:attrNameLst>
                                      </p:cBhvr>
                                    </p:anim>
                                    <p:anim by="(#ppt_w*0.50)" calcmode="lin" valueType="num">
                                      <p:cBhvr>
                                        <p:cTn id="29" dur="500" decel="50000" autoRev="1" fill="hold">
                                          <p:stCondLst>
                                            <p:cond delay="0"/>
                                          </p:stCondLst>
                                        </p:cTn>
                                        <p:tgtEl>
                                          <p:spTgt spid="9">
                                            <p:txEl>
                                              <p:pRg st="4" end="4"/>
                                            </p:txEl>
                                          </p:spTgt>
                                        </p:tgtEl>
                                        <p:attrNameLst>
                                          <p:attrName>ppt_x</p:attrName>
                                        </p:attrNameLst>
                                      </p:cBhvr>
                                    </p:anim>
                                    <p:anim from="(-#ppt_h/2)" to="(#ppt_y)" calcmode="lin" valueType="num">
                                      <p:cBhvr>
                                        <p:cTn id="30" dur="1000" fill="hold">
                                          <p:stCondLst>
                                            <p:cond delay="0"/>
                                          </p:stCondLst>
                                        </p:cTn>
                                        <p:tgtEl>
                                          <p:spTgt spid="9">
                                            <p:txEl>
                                              <p:pRg st="4" end="4"/>
                                            </p:txEl>
                                          </p:spTgt>
                                        </p:tgtEl>
                                        <p:attrNameLst>
                                          <p:attrName>ppt_y</p:attrName>
                                        </p:attrNameLst>
                                      </p:cBhvr>
                                    </p:anim>
                                    <p:animRot by="21600000">
                                      <p:cBhvr>
                                        <p:cTn id="31" dur="1000" fill="hold">
                                          <p:stCondLst>
                                            <p:cond delay="0"/>
                                          </p:stCondLst>
                                        </p:cTn>
                                        <p:tgtEl>
                                          <p:spTgt spid="9">
                                            <p:txEl>
                                              <p:pRg st="4" end="4"/>
                                            </p:txEl>
                                          </p:spTgt>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56" presetClass="entr" presetSubtype="0" fill="hold" nodeType="clickEffect">
                                  <p:stCondLst>
                                    <p:cond delay="0"/>
                                  </p:stCondLst>
                                  <p:iterate type="lt">
                                    <p:tmPct val="10000"/>
                                  </p:iterate>
                                  <p:childTnLst>
                                    <p:set>
                                      <p:cBhvr>
                                        <p:cTn id="35" dur="1" fill="hold">
                                          <p:stCondLst>
                                            <p:cond delay="0"/>
                                          </p:stCondLst>
                                        </p:cTn>
                                        <p:tgtEl>
                                          <p:spTgt spid="9">
                                            <p:txEl>
                                              <p:pRg st="6" end="6"/>
                                            </p:txEl>
                                          </p:spTgt>
                                        </p:tgtEl>
                                        <p:attrNameLst>
                                          <p:attrName>style.visibility</p:attrName>
                                        </p:attrNameLst>
                                      </p:cBhvr>
                                      <p:to>
                                        <p:strVal val="visible"/>
                                      </p:to>
                                    </p:set>
                                    <p:anim by="(-#ppt_w*2)" calcmode="lin" valueType="num">
                                      <p:cBhvr rctx="PPT">
                                        <p:cTn id="36" dur="500" autoRev="1" fill="hold">
                                          <p:stCondLst>
                                            <p:cond delay="0"/>
                                          </p:stCondLst>
                                        </p:cTn>
                                        <p:tgtEl>
                                          <p:spTgt spid="9">
                                            <p:txEl>
                                              <p:pRg st="6" end="6"/>
                                            </p:txEl>
                                          </p:spTgt>
                                        </p:tgtEl>
                                        <p:attrNameLst>
                                          <p:attrName>ppt_w</p:attrName>
                                        </p:attrNameLst>
                                      </p:cBhvr>
                                    </p:anim>
                                    <p:anim by="(#ppt_w*0.50)" calcmode="lin" valueType="num">
                                      <p:cBhvr>
                                        <p:cTn id="37" dur="500" decel="50000" autoRev="1" fill="hold">
                                          <p:stCondLst>
                                            <p:cond delay="0"/>
                                          </p:stCondLst>
                                        </p:cTn>
                                        <p:tgtEl>
                                          <p:spTgt spid="9">
                                            <p:txEl>
                                              <p:pRg st="6" end="6"/>
                                            </p:txEl>
                                          </p:spTgt>
                                        </p:tgtEl>
                                        <p:attrNameLst>
                                          <p:attrName>ppt_x</p:attrName>
                                        </p:attrNameLst>
                                      </p:cBhvr>
                                    </p:anim>
                                    <p:anim from="(-#ppt_h/2)" to="(#ppt_y)" calcmode="lin" valueType="num">
                                      <p:cBhvr>
                                        <p:cTn id="38" dur="1000" fill="hold">
                                          <p:stCondLst>
                                            <p:cond delay="0"/>
                                          </p:stCondLst>
                                        </p:cTn>
                                        <p:tgtEl>
                                          <p:spTgt spid="9">
                                            <p:txEl>
                                              <p:pRg st="6" end="6"/>
                                            </p:txEl>
                                          </p:spTgt>
                                        </p:tgtEl>
                                        <p:attrNameLst>
                                          <p:attrName>ppt_y</p:attrName>
                                        </p:attrNameLst>
                                      </p:cBhvr>
                                    </p:anim>
                                    <p:animRot by="21600000">
                                      <p:cBhvr>
                                        <p:cTn id="39" dur="1000" fill="hold">
                                          <p:stCondLst>
                                            <p:cond delay="0"/>
                                          </p:stCondLst>
                                        </p:cTn>
                                        <p:tgtEl>
                                          <p:spTgt spid="9">
                                            <p:txEl>
                                              <p:pRg st="6" end="6"/>
                                            </p:txEl>
                                          </p:spTgt>
                                        </p:tgtEl>
                                        <p:attrNameLst>
                                          <p:attrName>r</p:attrName>
                                        </p:attrNameLst>
                                      </p:cBhvr>
                                    </p:animRot>
                                  </p:childTnLst>
                                </p:cTn>
                              </p:par>
                              <p:par>
                                <p:cTn id="40" presetID="56" presetClass="entr" presetSubtype="0" fill="hold" nodeType="withEffect">
                                  <p:stCondLst>
                                    <p:cond delay="0"/>
                                  </p:stCondLst>
                                  <p:iterate type="lt">
                                    <p:tmPct val="10000"/>
                                  </p:iterate>
                                  <p:childTnLst>
                                    <p:set>
                                      <p:cBhvr>
                                        <p:cTn id="41" dur="1" fill="hold">
                                          <p:stCondLst>
                                            <p:cond delay="0"/>
                                          </p:stCondLst>
                                        </p:cTn>
                                        <p:tgtEl>
                                          <p:spTgt spid="9">
                                            <p:txEl>
                                              <p:pRg st="7" end="7"/>
                                            </p:txEl>
                                          </p:spTgt>
                                        </p:tgtEl>
                                        <p:attrNameLst>
                                          <p:attrName>style.visibility</p:attrName>
                                        </p:attrNameLst>
                                      </p:cBhvr>
                                      <p:to>
                                        <p:strVal val="visible"/>
                                      </p:to>
                                    </p:set>
                                    <p:anim by="(-#ppt_w*2)" calcmode="lin" valueType="num">
                                      <p:cBhvr rctx="PPT">
                                        <p:cTn id="42" dur="500" autoRev="1" fill="hold">
                                          <p:stCondLst>
                                            <p:cond delay="0"/>
                                          </p:stCondLst>
                                        </p:cTn>
                                        <p:tgtEl>
                                          <p:spTgt spid="9">
                                            <p:txEl>
                                              <p:pRg st="7" end="7"/>
                                            </p:txEl>
                                          </p:spTgt>
                                        </p:tgtEl>
                                        <p:attrNameLst>
                                          <p:attrName>ppt_w</p:attrName>
                                        </p:attrNameLst>
                                      </p:cBhvr>
                                    </p:anim>
                                    <p:anim by="(#ppt_w*0.50)" calcmode="lin" valueType="num">
                                      <p:cBhvr>
                                        <p:cTn id="43" dur="500" decel="50000" autoRev="1" fill="hold">
                                          <p:stCondLst>
                                            <p:cond delay="0"/>
                                          </p:stCondLst>
                                        </p:cTn>
                                        <p:tgtEl>
                                          <p:spTgt spid="9">
                                            <p:txEl>
                                              <p:pRg st="7" end="7"/>
                                            </p:txEl>
                                          </p:spTgt>
                                        </p:tgtEl>
                                        <p:attrNameLst>
                                          <p:attrName>ppt_x</p:attrName>
                                        </p:attrNameLst>
                                      </p:cBhvr>
                                    </p:anim>
                                    <p:anim from="(-#ppt_h/2)" to="(#ppt_y)" calcmode="lin" valueType="num">
                                      <p:cBhvr>
                                        <p:cTn id="44" dur="1000" fill="hold">
                                          <p:stCondLst>
                                            <p:cond delay="0"/>
                                          </p:stCondLst>
                                        </p:cTn>
                                        <p:tgtEl>
                                          <p:spTgt spid="9">
                                            <p:txEl>
                                              <p:pRg st="7" end="7"/>
                                            </p:txEl>
                                          </p:spTgt>
                                        </p:tgtEl>
                                        <p:attrNameLst>
                                          <p:attrName>ppt_y</p:attrName>
                                        </p:attrNameLst>
                                      </p:cBhvr>
                                    </p:anim>
                                    <p:animRot by="21600000">
                                      <p:cBhvr>
                                        <p:cTn id="45" dur="1000" fill="hold">
                                          <p:stCondLst>
                                            <p:cond delay="0"/>
                                          </p:stCondLst>
                                        </p:cTn>
                                        <p:tgtEl>
                                          <p:spTgt spid="9">
                                            <p:txEl>
                                              <p:pRg st="7" end="7"/>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 xmlns:a16="http://schemas.microsoft.com/office/drawing/2014/main" id="{0F17B3EC-53B5-4AC4-9B77-5FFE45AABA32}"/>
              </a:ext>
            </a:extLst>
          </p:cNvPr>
          <p:cNvPicPr>
            <a:picLocks noChangeAspect="1"/>
          </p:cNvPicPr>
          <p:nvPr/>
        </p:nvPicPr>
        <p:blipFill>
          <a:blip r:embed="rId2"/>
          <a:stretch>
            <a:fillRect/>
          </a:stretch>
        </p:blipFill>
        <p:spPr>
          <a:xfrm>
            <a:off x="7598689" y="318363"/>
            <a:ext cx="3933020" cy="2621358"/>
          </a:xfrm>
          <a:prstGeom prst="rect">
            <a:avLst/>
          </a:prstGeom>
        </p:spPr>
      </p:pic>
      <p:sp>
        <p:nvSpPr>
          <p:cNvPr id="4" name="フローチャート : 端子 3"/>
          <p:cNvSpPr/>
          <p:nvPr/>
        </p:nvSpPr>
        <p:spPr>
          <a:xfrm>
            <a:off x="675249" y="359586"/>
            <a:ext cx="5992837" cy="1310679"/>
          </a:xfrm>
          <a:prstGeom prst="flowChartTermina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solidFill>
                  <a:schemeClr val="bg1"/>
                </a:solidFill>
                <a:latin typeface="HG丸ｺﾞｼｯｸM-PRO" panose="020F0600000000000000" pitchFamily="50" charset="-128"/>
                <a:ea typeface="HG丸ｺﾞｼｯｸM-PRO" panose="020F0600000000000000" pitchFamily="50" charset="-128"/>
              </a:rPr>
              <a:t>日の丸について</a:t>
            </a:r>
            <a:endParaRPr kumimoji="1" lang="ja-JP" altLang="en-US" sz="4800" dirty="0">
              <a:solidFill>
                <a:schemeClr val="bg1"/>
              </a:solidFill>
              <a:latin typeface="HG丸ｺﾞｼｯｸM-PRO" panose="020F0600000000000000" pitchFamily="50" charset="-128"/>
              <a:ea typeface="HG丸ｺﾞｼｯｸM-PRO" panose="020F0600000000000000" pitchFamily="50" charset="-128"/>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2271" y="4814166"/>
            <a:ext cx="1831978" cy="170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フローチャート : 定義済み処理 8"/>
          <p:cNvSpPr/>
          <p:nvPr/>
        </p:nvSpPr>
        <p:spPr>
          <a:xfrm>
            <a:off x="858129" y="2035223"/>
            <a:ext cx="5922499" cy="4487593"/>
          </a:xfrm>
          <a:prstGeom prst="flowChartPredefinedProcess">
            <a:avLst/>
          </a:prstGeom>
        </p:spPr>
        <p:style>
          <a:lnRef idx="2">
            <a:schemeClr val="accent2"/>
          </a:lnRef>
          <a:fillRef idx="1">
            <a:schemeClr val="lt1"/>
          </a:fillRef>
          <a:effectRef idx="0">
            <a:schemeClr val="accent2"/>
          </a:effectRef>
          <a:fontRef idx="minor">
            <a:schemeClr val="dk1"/>
          </a:fontRef>
        </p:style>
        <p:txBody>
          <a:bodyPr rtlCol="0" anchor="t"/>
          <a:lstStyle/>
          <a:p>
            <a:r>
              <a:rPr kumimoji="1" lang="ja-JP" altLang="en-US" sz="2400" dirty="0" smtClean="0">
                <a:solidFill>
                  <a:schemeClr val="bg1"/>
                </a:solidFill>
                <a:latin typeface="HG丸ｺﾞｼｯｸM-PRO" panose="020F0600000000000000" pitchFamily="50" charset="-128"/>
                <a:ea typeface="HG丸ｺﾞｼｯｸM-PRO" panose="020F0600000000000000" pitchFamily="50" charset="-128"/>
              </a:rPr>
              <a:t>◎国旗としての権威がなかった　⇒旭日旗</a:t>
            </a:r>
          </a:p>
          <a:p>
            <a:endParaRPr kumimoji="1" lang="ja-JP" altLang="en-US" sz="2400" dirty="0" smtClean="0">
              <a:solidFill>
                <a:schemeClr val="bg1"/>
              </a:solidFill>
              <a:latin typeface="HG丸ｺﾞｼｯｸM-PRO" panose="020F0600000000000000" pitchFamily="50" charset="-128"/>
              <a:ea typeface="HG丸ｺﾞｼｯｸM-PRO" panose="020F0600000000000000" pitchFamily="50" charset="-128"/>
            </a:endParaRPr>
          </a:p>
          <a:p>
            <a:r>
              <a:rPr kumimoji="1" lang="ja-JP" altLang="en-US" sz="2400" dirty="0" smtClean="0">
                <a:solidFill>
                  <a:schemeClr val="bg1"/>
                </a:solidFill>
                <a:latin typeface="HG丸ｺﾞｼｯｸM-PRO" panose="020F0600000000000000" pitchFamily="50" charset="-128"/>
                <a:ea typeface="HG丸ｺﾞｼｯｸM-PRO" panose="020F0600000000000000" pitchFamily="50" charset="-128"/>
              </a:rPr>
              <a:t>◎国旗なのに粗末にされた</a:t>
            </a:r>
          </a:p>
          <a:p>
            <a:r>
              <a:rPr kumimoji="1" lang="ja-JP" altLang="en-US" sz="2400" dirty="0">
                <a:solidFill>
                  <a:schemeClr val="bg1"/>
                </a:solidFill>
                <a:latin typeface="HG丸ｺﾞｼｯｸM-PRO" panose="020F0600000000000000" pitchFamily="50" charset="-128"/>
                <a:ea typeface="HG丸ｺﾞｼｯｸM-PRO" panose="020F0600000000000000" pitchFamily="50" charset="-128"/>
              </a:rPr>
              <a:t>　</a:t>
            </a:r>
            <a:r>
              <a:rPr kumimoji="1" lang="ja-JP" altLang="en-US" sz="2400" dirty="0" smtClean="0">
                <a:solidFill>
                  <a:schemeClr val="bg1"/>
                </a:solidFill>
                <a:latin typeface="HG丸ｺﾞｼｯｸM-PRO" panose="020F0600000000000000" pitchFamily="50" charset="-128"/>
                <a:ea typeface="HG丸ｺﾞｼｯｸM-PRO" panose="020F0600000000000000" pitchFamily="50" charset="-128"/>
              </a:rPr>
              <a:t>⇒上に書き込みをされる</a:t>
            </a:r>
          </a:p>
          <a:p>
            <a:endParaRPr kumimoji="1" lang="ja-JP" altLang="en-US" sz="2400" dirty="0">
              <a:solidFill>
                <a:schemeClr val="bg1"/>
              </a:solidFill>
              <a:latin typeface="HG丸ｺﾞｼｯｸM-PRO" panose="020F0600000000000000" pitchFamily="50" charset="-128"/>
              <a:ea typeface="HG丸ｺﾞｼｯｸM-PRO" panose="020F0600000000000000" pitchFamily="50" charset="-128"/>
            </a:endParaRPr>
          </a:p>
          <a:p>
            <a:r>
              <a:rPr kumimoji="1" lang="ja-JP" altLang="en-US" sz="2400" dirty="0" smtClean="0">
                <a:solidFill>
                  <a:schemeClr val="bg1"/>
                </a:solidFill>
                <a:latin typeface="HG丸ｺﾞｼｯｸM-PRO" panose="020F0600000000000000" pitchFamily="50" charset="-128"/>
                <a:ea typeface="HG丸ｺﾞｼｯｸM-PRO" panose="020F0600000000000000" pitchFamily="50" charset="-128"/>
              </a:rPr>
              <a:t>◎独立以前は平和と希望の旗だった</a:t>
            </a:r>
          </a:p>
          <a:p>
            <a:r>
              <a:rPr kumimoji="1" lang="ja-JP" altLang="en-US" sz="2400" dirty="0">
                <a:solidFill>
                  <a:schemeClr val="bg1"/>
                </a:solidFill>
                <a:latin typeface="HG丸ｺﾞｼｯｸM-PRO" panose="020F0600000000000000" pitchFamily="50" charset="-128"/>
                <a:ea typeface="HG丸ｺﾞｼｯｸM-PRO" panose="020F0600000000000000" pitchFamily="50" charset="-128"/>
              </a:rPr>
              <a:t>　</a:t>
            </a:r>
            <a:r>
              <a:rPr kumimoji="1" lang="ja-JP" altLang="en-US" sz="2400" dirty="0" smtClean="0">
                <a:solidFill>
                  <a:schemeClr val="bg1"/>
                </a:solidFill>
                <a:latin typeface="HG丸ｺﾞｼｯｸM-PRO" panose="020F0600000000000000" pitchFamily="50" charset="-128"/>
                <a:ea typeface="HG丸ｺﾞｼｯｸM-PRO" panose="020F0600000000000000" pitchFamily="50" charset="-128"/>
              </a:rPr>
              <a:t>⇒高知県教組、</a:t>
            </a:r>
          </a:p>
          <a:p>
            <a:r>
              <a:rPr kumimoji="1" lang="ja-JP" altLang="en-US" sz="2400" dirty="0">
                <a:solidFill>
                  <a:schemeClr val="bg1"/>
                </a:solidFill>
                <a:latin typeface="HG丸ｺﾞｼｯｸM-PRO" panose="020F0600000000000000" pitchFamily="50" charset="-128"/>
                <a:ea typeface="HG丸ｺﾞｼｯｸM-PRO" panose="020F0600000000000000" pitchFamily="50" charset="-128"/>
              </a:rPr>
              <a:t>　</a:t>
            </a:r>
            <a:r>
              <a:rPr kumimoji="1" lang="ja-JP" altLang="en-US" sz="2400" dirty="0" smtClean="0">
                <a:solidFill>
                  <a:schemeClr val="bg1"/>
                </a:solidFill>
                <a:latin typeface="HG丸ｺﾞｼｯｸM-PRO" panose="020F0600000000000000" pitchFamily="50" charset="-128"/>
                <a:ea typeface="HG丸ｺﾞｼｯｸM-PRO" panose="020F0600000000000000" pitchFamily="50" charset="-128"/>
              </a:rPr>
              <a:t>⇒沖縄復帰運動</a:t>
            </a:r>
          </a:p>
          <a:p>
            <a:endParaRPr kumimoji="1" lang="ja-JP" altLang="en-US" sz="2400" dirty="0">
              <a:solidFill>
                <a:schemeClr val="bg1"/>
              </a:solidFill>
              <a:latin typeface="HG丸ｺﾞｼｯｸM-PRO" panose="020F0600000000000000" pitchFamily="50" charset="-128"/>
              <a:ea typeface="HG丸ｺﾞｼｯｸM-PRO" panose="020F0600000000000000" pitchFamily="50" charset="-128"/>
            </a:endParaRPr>
          </a:p>
          <a:p>
            <a:r>
              <a:rPr kumimoji="1" lang="ja-JP" altLang="en-US" sz="2400" dirty="0" smtClean="0">
                <a:solidFill>
                  <a:schemeClr val="bg1"/>
                </a:solidFill>
                <a:latin typeface="HG丸ｺﾞｼｯｸM-PRO" panose="020F0600000000000000" pitchFamily="50" charset="-128"/>
                <a:ea typeface="HG丸ｺﾞｼｯｸM-PRO" panose="020F0600000000000000" pitchFamily="50" charset="-128"/>
              </a:rPr>
              <a:t>◎抱き合わせの不幸</a:t>
            </a:r>
            <a:endParaRPr kumimoji="1" lang="ja-JP" altLang="en-US" dirty="0">
              <a:solidFill>
                <a:schemeClr val="bg1"/>
              </a:solidFill>
              <a:latin typeface="HG丸ｺﾞｼｯｸM-PRO" panose="020F0600000000000000" pitchFamily="50" charset="-128"/>
              <a:ea typeface="HG丸ｺﾞｼｯｸM-PRO" panose="020F0600000000000000" pitchFamily="50" charset="-128"/>
            </a:endParaRPr>
          </a:p>
          <a:p>
            <a:endParaRPr kumimoji="1" lang="ja-JP" altLang="en-US" dirty="0">
              <a:solidFill>
                <a:schemeClr val="bg1"/>
              </a:solidFill>
              <a:latin typeface="HG丸ｺﾞｼｯｸM-PRO" panose="020F0600000000000000" pitchFamily="50" charset="-128"/>
              <a:ea typeface="HG丸ｺﾞｼｯｸM-PRO" panose="020F0600000000000000" pitchFamily="50" charset="-128"/>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996" y="5840437"/>
            <a:ext cx="731632" cy="682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雲形吹き出し 2"/>
          <p:cNvSpPr/>
          <p:nvPr/>
        </p:nvSpPr>
        <p:spPr>
          <a:xfrm>
            <a:off x="8454503" y="2308486"/>
            <a:ext cx="2540782" cy="2673646"/>
          </a:xfrm>
          <a:prstGeom prst="cloudCallout">
            <a:avLst/>
          </a:prstGeom>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400" dirty="0" smtClean="0">
                <a:latin typeface="HG丸ｺﾞｼｯｸM-PRO" panose="020F0600000000000000" pitchFamily="50" charset="-128"/>
                <a:ea typeface="HG丸ｺﾞｼｯｸM-PRO" panose="020F0600000000000000" pitchFamily="50" charset="-128"/>
              </a:rPr>
              <a:t>国旗そのものの思想性は薄いのか</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5" name="テキスト ボックス 4"/>
          <p:cNvSpPr txBox="1"/>
          <p:nvPr/>
        </p:nvSpPr>
        <p:spPr>
          <a:xfrm rot="20713040">
            <a:off x="7819840" y="622092"/>
            <a:ext cx="677108" cy="1821305"/>
          </a:xfrm>
          <a:prstGeom prst="rect">
            <a:avLst/>
          </a:prstGeom>
          <a:noFill/>
        </p:spPr>
        <p:txBody>
          <a:bodyPr vert="eaVert" wrap="square" rtlCol="0">
            <a:spAutoFit/>
          </a:bodyPr>
          <a:lstStyle/>
          <a:p>
            <a:r>
              <a:rPr kumimoji="1" lang="ja-JP" altLang="en-US" sz="3200" dirty="0" smtClean="0">
                <a:solidFill>
                  <a:schemeClr val="bg1"/>
                </a:solidFill>
                <a:latin typeface="HGP行書体" panose="03000600000000000000" pitchFamily="66" charset="-128"/>
                <a:ea typeface="HGP行書体" panose="03000600000000000000" pitchFamily="66" charset="-128"/>
              </a:rPr>
              <a:t>必勝</a:t>
            </a:r>
            <a:endParaRPr kumimoji="1" lang="ja-JP" altLang="en-US" sz="3200" dirty="0">
              <a:solidFill>
                <a:schemeClr val="bg1"/>
              </a:solidFill>
              <a:latin typeface="HGP行書体" panose="03000600000000000000" pitchFamily="66" charset="-128"/>
              <a:ea typeface="HGP行書体" panose="03000600000000000000" pitchFamily="66" charset="-128"/>
            </a:endParaRPr>
          </a:p>
        </p:txBody>
      </p:sp>
      <p:sp>
        <p:nvSpPr>
          <p:cNvPr id="8" name="テキスト ボックス 7"/>
          <p:cNvSpPr txBox="1"/>
          <p:nvPr/>
        </p:nvSpPr>
        <p:spPr>
          <a:xfrm rot="18217858">
            <a:off x="10160781" y="565850"/>
            <a:ext cx="677108" cy="1684797"/>
          </a:xfrm>
          <a:prstGeom prst="rect">
            <a:avLst/>
          </a:prstGeom>
          <a:noFill/>
        </p:spPr>
        <p:txBody>
          <a:bodyPr vert="eaVert" wrap="square" rtlCol="0">
            <a:spAutoFit/>
          </a:bodyPr>
          <a:lstStyle/>
          <a:p>
            <a:r>
              <a:rPr kumimoji="1" lang="ja-JP" altLang="en-US" sz="3200" dirty="0" smtClean="0">
                <a:solidFill>
                  <a:schemeClr val="bg1"/>
                </a:solidFill>
                <a:latin typeface="HGP行書体" panose="03000600000000000000" pitchFamily="66" charset="-128"/>
                <a:ea typeface="HGP行書体" panose="03000600000000000000" pitchFamily="66" charset="-128"/>
              </a:rPr>
              <a:t>腹減った</a:t>
            </a:r>
            <a:endParaRPr kumimoji="1" lang="ja-JP" altLang="en-US" sz="3200" dirty="0">
              <a:solidFill>
                <a:schemeClr val="bg1"/>
              </a:solidFill>
              <a:latin typeface="HGP行書体" panose="03000600000000000000" pitchFamily="66" charset="-128"/>
              <a:ea typeface="HGP行書体" panose="03000600000000000000" pitchFamily="66" charset="-128"/>
            </a:endParaRPr>
          </a:p>
        </p:txBody>
      </p:sp>
      <p:sp>
        <p:nvSpPr>
          <p:cNvPr id="10" name="テキスト ボックス 9"/>
          <p:cNvSpPr txBox="1"/>
          <p:nvPr/>
        </p:nvSpPr>
        <p:spPr>
          <a:xfrm>
            <a:off x="8544393" y="1629042"/>
            <a:ext cx="2091128" cy="523220"/>
          </a:xfrm>
          <a:prstGeom prst="rect">
            <a:avLst/>
          </a:prstGeom>
          <a:noFill/>
        </p:spPr>
        <p:txBody>
          <a:bodyPr wrap="square" rtlCol="0">
            <a:spAutoFit/>
          </a:bodyPr>
          <a:lstStyle/>
          <a:p>
            <a:r>
              <a:rPr kumimoji="1" lang="ja-JP" altLang="en-US" sz="2800" dirty="0" smtClean="0">
                <a:solidFill>
                  <a:schemeClr val="bg1"/>
                </a:solidFill>
                <a:latin typeface="江戸勘亭流" panose="03000A09000000000000" pitchFamily="65" charset="-128"/>
                <a:ea typeface="江戸勘亭流" panose="03000A09000000000000" pitchFamily="65" charset="-128"/>
              </a:rPr>
              <a:t>落書き禁止</a:t>
            </a:r>
            <a:endParaRPr kumimoji="1" lang="ja-JP" altLang="en-US" sz="2800" dirty="0">
              <a:solidFill>
                <a:schemeClr val="bg1"/>
              </a:solidFill>
              <a:latin typeface="江戸勘亭流" panose="03000A09000000000000" pitchFamily="65" charset="-128"/>
              <a:ea typeface="江戸勘亭流" panose="03000A09000000000000" pitchFamily="65" charset="-128"/>
            </a:endParaRPr>
          </a:p>
        </p:txBody>
      </p:sp>
    </p:spTree>
    <p:extLst>
      <p:ext uri="{BB962C8B-B14F-4D97-AF65-F5344CB8AC3E}">
        <p14:creationId xmlns:p14="http://schemas.microsoft.com/office/powerpoint/2010/main" val="387981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9">
                                            <p:txEl>
                                              <p:pRg st="0" end="0"/>
                                            </p:txEl>
                                          </p:spTgt>
                                        </p:tgtEl>
                                        <p:attrNameLst>
                                          <p:attrName>ppt_w</p:attrName>
                                        </p:attrNameLst>
                                      </p:cBhvr>
                                    </p:anim>
                                    <p:anim by="(#ppt_w*0.50)" calcmode="lin" valueType="num">
                                      <p:cBhvr>
                                        <p:cTn id="8" dur="500" decel="50000" autoRev="1" fill="hold">
                                          <p:stCondLst>
                                            <p:cond delay="0"/>
                                          </p:stCondLst>
                                        </p:cTn>
                                        <p:tgtEl>
                                          <p:spTgt spid="9">
                                            <p:txEl>
                                              <p:pRg st="0" end="0"/>
                                            </p:txEl>
                                          </p:spTgt>
                                        </p:tgtEl>
                                        <p:attrNameLst>
                                          <p:attrName>ppt_x</p:attrName>
                                        </p:attrNameLst>
                                      </p:cBhvr>
                                    </p:anim>
                                    <p:anim from="(-#ppt_h/2)" to="(#ppt_y)" calcmode="lin" valueType="num">
                                      <p:cBhvr>
                                        <p:cTn id="9" dur="1000" fill="hold">
                                          <p:stCondLst>
                                            <p:cond delay="0"/>
                                          </p:stCondLst>
                                        </p:cTn>
                                        <p:tgtEl>
                                          <p:spTgt spid="9">
                                            <p:txEl>
                                              <p:pRg st="0" end="0"/>
                                            </p:txEl>
                                          </p:spTgt>
                                        </p:tgtEl>
                                        <p:attrNameLst>
                                          <p:attrName>ppt_y</p:attrName>
                                        </p:attrNameLst>
                                      </p:cBhvr>
                                    </p:anim>
                                    <p:animRot by="21600000">
                                      <p:cBhvr>
                                        <p:cTn id="10" dur="1000" fill="hold">
                                          <p:stCondLst>
                                            <p:cond delay="0"/>
                                          </p:stCondLst>
                                        </p:cTn>
                                        <p:tgtEl>
                                          <p:spTgt spid="9">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nodeType="clickEffect">
                                  <p:stCondLst>
                                    <p:cond delay="0"/>
                                  </p:stCondLst>
                                  <p:iterate type="lt">
                                    <p:tmPct val="10000"/>
                                  </p:iterate>
                                  <p:childTnLst>
                                    <p:set>
                                      <p:cBhvr>
                                        <p:cTn id="14" dur="1" fill="hold">
                                          <p:stCondLst>
                                            <p:cond delay="0"/>
                                          </p:stCondLst>
                                        </p:cTn>
                                        <p:tgtEl>
                                          <p:spTgt spid="9">
                                            <p:txEl>
                                              <p:pRg st="2" end="2"/>
                                            </p:txEl>
                                          </p:spTgt>
                                        </p:tgtEl>
                                        <p:attrNameLst>
                                          <p:attrName>style.visibility</p:attrName>
                                        </p:attrNameLst>
                                      </p:cBhvr>
                                      <p:to>
                                        <p:strVal val="visible"/>
                                      </p:to>
                                    </p:set>
                                    <p:anim by="(-#ppt_w*2)" calcmode="lin" valueType="num">
                                      <p:cBhvr rctx="PPT">
                                        <p:cTn id="15" dur="500" autoRev="1" fill="hold">
                                          <p:stCondLst>
                                            <p:cond delay="0"/>
                                          </p:stCondLst>
                                        </p:cTn>
                                        <p:tgtEl>
                                          <p:spTgt spid="9">
                                            <p:txEl>
                                              <p:pRg st="2" end="2"/>
                                            </p:txEl>
                                          </p:spTgt>
                                        </p:tgtEl>
                                        <p:attrNameLst>
                                          <p:attrName>ppt_w</p:attrName>
                                        </p:attrNameLst>
                                      </p:cBhvr>
                                    </p:anim>
                                    <p:anim by="(#ppt_w*0.50)" calcmode="lin" valueType="num">
                                      <p:cBhvr>
                                        <p:cTn id="16" dur="500" decel="50000" autoRev="1" fill="hold">
                                          <p:stCondLst>
                                            <p:cond delay="0"/>
                                          </p:stCondLst>
                                        </p:cTn>
                                        <p:tgtEl>
                                          <p:spTgt spid="9">
                                            <p:txEl>
                                              <p:pRg st="2" end="2"/>
                                            </p:txEl>
                                          </p:spTgt>
                                        </p:tgtEl>
                                        <p:attrNameLst>
                                          <p:attrName>ppt_x</p:attrName>
                                        </p:attrNameLst>
                                      </p:cBhvr>
                                    </p:anim>
                                    <p:anim from="(-#ppt_h/2)" to="(#ppt_y)" calcmode="lin" valueType="num">
                                      <p:cBhvr>
                                        <p:cTn id="17" dur="1000" fill="hold">
                                          <p:stCondLst>
                                            <p:cond delay="0"/>
                                          </p:stCondLst>
                                        </p:cTn>
                                        <p:tgtEl>
                                          <p:spTgt spid="9">
                                            <p:txEl>
                                              <p:pRg st="2" end="2"/>
                                            </p:txEl>
                                          </p:spTgt>
                                        </p:tgtEl>
                                        <p:attrNameLst>
                                          <p:attrName>ppt_y</p:attrName>
                                        </p:attrNameLst>
                                      </p:cBhvr>
                                    </p:anim>
                                    <p:animRot by="21600000">
                                      <p:cBhvr>
                                        <p:cTn id="18" dur="1000" fill="hold">
                                          <p:stCondLst>
                                            <p:cond delay="0"/>
                                          </p:stCondLst>
                                        </p:cTn>
                                        <p:tgtEl>
                                          <p:spTgt spid="9">
                                            <p:txEl>
                                              <p:pRg st="2" end="2"/>
                                            </p:txEl>
                                          </p:spTgt>
                                        </p:tgtEl>
                                        <p:attrNameLst>
                                          <p:attrName>r</p:attrName>
                                        </p:attrNameLst>
                                      </p:cBhvr>
                                    </p:animRot>
                                  </p:childTnLst>
                                </p:cTn>
                              </p:par>
                            </p:childTnLst>
                          </p:cTn>
                        </p:par>
                        <p:par>
                          <p:cTn id="19" fill="hold">
                            <p:stCondLst>
                              <p:cond delay="2100"/>
                            </p:stCondLst>
                            <p:childTnLst>
                              <p:par>
                                <p:cTn id="20" presetID="56" presetClass="entr" presetSubtype="0" fill="hold" nodeType="afterEffect">
                                  <p:stCondLst>
                                    <p:cond delay="0"/>
                                  </p:stCondLst>
                                  <p:iterate type="lt">
                                    <p:tmPct val="10000"/>
                                  </p:iterate>
                                  <p:childTnLst>
                                    <p:set>
                                      <p:cBhvr>
                                        <p:cTn id="21" dur="1" fill="hold">
                                          <p:stCondLst>
                                            <p:cond delay="0"/>
                                          </p:stCondLst>
                                        </p:cTn>
                                        <p:tgtEl>
                                          <p:spTgt spid="9">
                                            <p:txEl>
                                              <p:pRg st="3" end="3"/>
                                            </p:txEl>
                                          </p:spTgt>
                                        </p:tgtEl>
                                        <p:attrNameLst>
                                          <p:attrName>style.visibility</p:attrName>
                                        </p:attrNameLst>
                                      </p:cBhvr>
                                      <p:to>
                                        <p:strVal val="visible"/>
                                      </p:to>
                                    </p:set>
                                    <p:anim by="(-#ppt_w*2)" calcmode="lin" valueType="num">
                                      <p:cBhvr rctx="PPT">
                                        <p:cTn id="22" dur="500" autoRev="1" fill="hold">
                                          <p:stCondLst>
                                            <p:cond delay="0"/>
                                          </p:stCondLst>
                                        </p:cTn>
                                        <p:tgtEl>
                                          <p:spTgt spid="9">
                                            <p:txEl>
                                              <p:pRg st="3" end="3"/>
                                            </p:txEl>
                                          </p:spTgt>
                                        </p:tgtEl>
                                        <p:attrNameLst>
                                          <p:attrName>ppt_w</p:attrName>
                                        </p:attrNameLst>
                                      </p:cBhvr>
                                    </p:anim>
                                    <p:anim by="(#ppt_w*0.50)" calcmode="lin" valueType="num">
                                      <p:cBhvr>
                                        <p:cTn id="23" dur="500" decel="50000" autoRev="1" fill="hold">
                                          <p:stCondLst>
                                            <p:cond delay="0"/>
                                          </p:stCondLst>
                                        </p:cTn>
                                        <p:tgtEl>
                                          <p:spTgt spid="9">
                                            <p:txEl>
                                              <p:pRg st="3" end="3"/>
                                            </p:txEl>
                                          </p:spTgt>
                                        </p:tgtEl>
                                        <p:attrNameLst>
                                          <p:attrName>ppt_x</p:attrName>
                                        </p:attrNameLst>
                                      </p:cBhvr>
                                    </p:anim>
                                    <p:anim from="(-#ppt_h/2)" to="(#ppt_y)" calcmode="lin" valueType="num">
                                      <p:cBhvr>
                                        <p:cTn id="24" dur="1000" fill="hold">
                                          <p:stCondLst>
                                            <p:cond delay="0"/>
                                          </p:stCondLst>
                                        </p:cTn>
                                        <p:tgtEl>
                                          <p:spTgt spid="9">
                                            <p:txEl>
                                              <p:pRg st="3" end="3"/>
                                            </p:txEl>
                                          </p:spTgt>
                                        </p:tgtEl>
                                        <p:attrNameLst>
                                          <p:attrName>ppt_y</p:attrName>
                                        </p:attrNameLst>
                                      </p:cBhvr>
                                    </p:anim>
                                    <p:animRot by="21600000">
                                      <p:cBhvr>
                                        <p:cTn id="25" dur="1000" fill="hold">
                                          <p:stCondLst>
                                            <p:cond delay="0"/>
                                          </p:stCondLst>
                                        </p:cTn>
                                        <p:tgtEl>
                                          <p:spTgt spid="9">
                                            <p:txEl>
                                              <p:pRg st="3" end="3"/>
                                            </p:txEl>
                                          </p:spTgt>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56" presetClass="entr" presetSubtype="0" fill="hold" nodeType="clickEffect">
                                  <p:stCondLst>
                                    <p:cond delay="0"/>
                                  </p:stCondLst>
                                  <p:iterate type="lt">
                                    <p:tmPct val="10000"/>
                                  </p:iterate>
                                  <p:childTnLst>
                                    <p:set>
                                      <p:cBhvr>
                                        <p:cTn id="29" dur="1" fill="hold">
                                          <p:stCondLst>
                                            <p:cond delay="0"/>
                                          </p:stCondLst>
                                        </p:cTn>
                                        <p:tgtEl>
                                          <p:spTgt spid="9">
                                            <p:txEl>
                                              <p:pRg st="5" end="5"/>
                                            </p:txEl>
                                          </p:spTgt>
                                        </p:tgtEl>
                                        <p:attrNameLst>
                                          <p:attrName>style.visibility</p:attrName>
                                        </p:attrNameLst>
                                      </p:cBhvr>
                                      <p:to>
                                        <p:strVal val="visible"/>
                                      </p:to>
                                    </p:set>
                                    <p:anim by="(-#ppt_w*2)" calcmode="lin" valueType="num">
                                      <p:cBhvr rctx="PPT">
                                        <p:cTn id="30" dur="500" autoRev="1" fill="hold">
                                          <p:stCondLst>
                                            <p:cond delay="0"/>
                                          </p:stCondLst>
                                        </p:cTn>
                                        <p:tgtEl>
                                          <p:spTgt spid="9">
                                            <p:txEl>
                                              <p:pRg st="5" end="5"/>
                                            </p:txEl>
                                          </p:spTgt>
                                        </p:tgtEl>
                                        <p:attrNameLst>
                                          <p:attrName>ppt_w</p:attrName>
                                        </p:attrNameLst>
                                      </p:cBhvr>
                                    </p:anim>
                                    <p:anim by="(#ppt_w*0.50)" calcmode="lin" valueType="num">
                                      <p:cBhvr>
                                        <p:cTn id="31" dur="500" decel="50000" autoRev="1" fill="hold">
                                          <p:stCondLst>
                                            <p:cond delay="0"/>
                                          </p:stCondLst>
                                        </p:cTn>
                                        <p:tgtEl>
                                          <p:spTgt spid="9">
                                            <p:txEl>
                                              <p:pRg st="5" end="5"/>
                                            </p:txEl>
                                          </p:spTgt>
                                        </p:tgtEl>
                                        <p:attrNameLst>
                                          <p:attrName>ppt_x</p:attrName>
                                        </p:attrNameLst>
                                      </p:cBhvr>
                                    </p:anim>
                                    <p:anim from="(-#ppt_h/2)" to="(#ppt_y)" calcmode="lin" valueType="num">
                                      <p:cBhvr>
                                        <p:cTn id="32" dur="1000" fill="hold">
                                          <p:stCondLst>
                                            <p:cond delay="0"/>
                                          </p:stCondLst>
                                        </p:cTn>
                                        <p:tgtEl>
                                          <p:spTgt spid="9">
                                            <p:txEl>
                                              <p:pRg st="5" end="5"/>
                                            </p:txEl>
                                          </p:spTgt>
                                        </p:tgtEl>
                                        <p:attrNameLst>
                                          <p:attrName>ppt_y</p:attrName>
                                        </p:attrNameLst>
                                      </p:cBhvr>
                                    </p:anim>
                                    <p:animRot by="21600000">
                                      <p:cBhvr>
                                        <p:cTn id="33" dur="1000" fill="hold">
                                          <p:stCondLst>
                                            <p:cond delay="0"/>
                                          </p:stCondLst>
                                        </p:cTn>
                                        <p:tgtEl>
                                          <p:spTgt spid="9">
                                            <p:txEl>
                                              <p:pRg st="5" end="5"/>
                                            </p:txEl>
                                          </p:spTgt>
                                        </p:tgtEl>
                                        <p:attrNameLst>
                                          <p:attrName>r</p:attrName>
                                        </p:attrNameLst>
                                      </p:cBhvr>
                                    </p:animRot>
                                  </p:childTnLst>
                                </p:cTn>
                              </p:par>
                            </p:childTnLst>
                          </p:cTn>
                        </p:par>
                        <p:par>
                          <p:cTn id="34" fill="hold">
                            <p:stCondLst>
                              <p:cond delay="2500"/>
                            </p:stCondLst>
                            <p:childTnLst>
                              <p:par>
                                <p:cTn id="35" presetID="56" presetClass="entr" presetSubtype="0" fill="hold" nodeType="afterEffect">
                                  <p:stCondLst>
                                    <p:cond delay="0"/>
                                  </p:stCondLst>
                                  <p:iterate type="lt">
                                    <p:tmPct val="10000"/>
                                  </p:iterate>
                                  <p:childTnLst>
                                    <p:set>
                                      <p:cBhvr>
                                        <p:cTn id="36" dur="1" fill="hold">
                                          <p:stCondLst>
                                            <p:cond delay="0"/>
                                          </p:stCondLst>
                                        </p:cTn>
                                        <p:tgtEl>
                                          <p:spTgt spid="9">
                                            <p:txEl>
                                              <p:pRg st="6" end="6"/>
                                            </p:txEl>
                                          </p:spTgt>
                                        </p:tgtEl>
                                        <p:attrNameLst>
                                          <p:attrName>style.visibility</p:attrName>
                                        </p:attrNameLst>
                                      </p:cBhvr>
                                      <p:to>
                                        <p:strVal val="visible"/>
                                      </p:to>
                                    </p:set>
                                    <p:anim by="(-#ppt_w*2)" calcmode="lin" valueType="num">
                                      <p:cBhvr rctx="PPT">
                                        <p:cTn id="37" dur="500" autoRev="1" fill="hold">
                                          <p:stCondLst>
                                            <p:cond delay="0"/>
                                          </p:stCondLst>
                                        </p:cTn>
                                        <p:tgtEl>
                                          <p:spTgt spid="9">
                                            <p:txEl>
                                              <p:pRg st="6" end="6"/>
                                            </p:txEl>
                                          </p:spTgt>
                                        </p:tgtEl>
                                        <p:attrNameLst>
                                          <p:attrName>ppt_w</p:attrName>
                                        </p:attrNameLst>
                                      </p:cBhvr>
                                    </p:anim>
                                    <p:anim by="(#ppt_w*0.50)" calcmode="lin" valueType="num">
                                      <p:cBhvr>
                                        <p:cTn id="38" dur="500" decel="50000" autoRev="1" fill="hold">
                                          <p:stCondLst>
                                            <p:cond delay="0"/>
                                          </p:stCondLst>
                                        </p:cTn>
                                        <p:tgtEl>
                                          <p:spTgt spid="9">
                                            <p:txEl>
                                              <p:pRg st="6" end="6"/>
                                            </p:txEl>
                                          </p:spTgt>
                                        </p:tgtEl>
                                        <p:attrNameLst>
                                          <p:attrName>ppt_x</p:attrName>
                                        </p:attrNameLst>
                                      </p:cBhvr>
                                    </p:anim>
                                    <p:anim from="(-#ppt_h/2)" to="(#ppt_y)" calcmode="lin" valueType="num">
                                      <p:cBhvr>
                                        <p:cTn id="39" dur="1000" fill="hold">
                                          <p:stCondLst>
                                            <p:cond delay="0"/>
                                          </p:stCondLst>
                                        </p:cTn>
                                        <p:tgtEl>
                                          <p:spTgt spid="9">
                                            <p:txEl>
                                              <p:pRg st="6" end="6"/>
                                            </p:txEl>
                                          </p:spTgt>
                                        </p:tgtEl>
                                        <p:attrNameLst>
                                          <p:attrName>ppt_y</p:attrName>
                                        </p:attrNameLst>
                                      </p:cBhvr>
                                    </p:anim>
                                    <p:animRot by="21600000">
                                      <p:cBhvr>
                                        <p:cTn id="40" dur="1000" fill="hold">
                                          <p:stCondLst>
                                            <p:cond delay="0"/>
                                          </p:stCondLst>
                                        </p:cTn>
                                        <p:tgtEl>
                                          <p:spTgt spid="9">
                                            <p:txEl>
                                              <p:pRg st="6" end="6"/>
                                            </p:txEl>
                                          </p:spTgt>
                                        </p:tgtEl>
                                        <p:attrNameLst>
                                          <p:attrName>r</p:attrName>
                                        </p:attrNameLst>
                                      </p:cBhvr>
                                    </p:animRot>
                                  </p:childTnLst>
                                </p:cTn>
                              </p:par>
                            </p:childTnLst>
                          </p:cTn>
                        </p:par>
                        <p:par>
                          <p:cTn id="41" fill="hold">
                            <p:stCondLst>
                              <p:cond delay="4100"/>
                            </p:stCondLst>
                            <p:childTnLst>
                              <p:par>
                                <p:cTn id="42" presetID="56" presetClass="entr" presetSubtype="0" fill="hold" nodeType="afterEffect">
                                  <p:stCondLst>
                                    <p:cond delay="0"/>
                                  </p:stCondLst>
                                  <p:iterate type="lt">
                                    <p:tmPct val="10000"/>
                                  </p:iterate>
                                  <p:childTnLst>
                                    <p:set>
                                      <p:cBhvr>
                                        <p:cTn id="43" dur="1" fill="hold">
                                          <p:stCondLst>
                                            <p:cond delay="0"/>
                                          </p:stCondLst>
                                        </p:cTn>
                                        <p:tgtEl>
                                          <p:spTgt spid="9">
                                            <p:txEl>
                                              <p:pRg st="7" end="7"/>
                                            </p:txEl>
                                          </p:spTgt>
                                        </p:tgtEl>
                                        <p:attrNameLst>
                                          <p:attrName>style.visibility</p:attrName>
                                        </p:attrNameLst>
                                      </p:cBhvr>
                                      <p:to>
                                        <p:strVal val="visible"/>
                                      </p:to>
                                    </p:set>
                                    <p:anim by="(-#ppt_w*2)" calcmode="lin" valueType="num">
                                      <p:cBhvr rctx="PPT">
                                        <p:cTn id="44" dur="500" autoRev="1" fill="hold">
                                          <p:stCondLst>
                                            <p:cond delay="0"/>
                                          </p:stCondLst>
                                        </p:cTn>
                                        <p:tgtEl>
                                          <p:spTgt spid="9">
                                            <p:txEl>
                                              <p:pRg st="7" end="7"/>
                                            </p:txEl>
                                          </p:spTgt>
                                        </p:tgtEl>
                                        <p:attrNameLst>
                                          <p:attrName>ppt_w</p:attrName>
                                        </p:attrNameLst>
                                      </p:cBhvr>
                                    </p:anim>
                                    <p:anim by="(#ppt_w*0.50)" calcmode="lin" valueType="num">
                                      <p:cBhvr>
                                        <p:cTn id="45" dur="500" decel="50000" autoRev="1" fill="hold">
                                          <p:stCondLst>
                                            <p:cond delay="0"/>
                                          </p:stCondLst>
                                        </p:cTn>
                                        <p:tgtEl>
                                          <p:spTgt spid="9">
                                            <p:txEl>
                                              <p:pRg st="7" end="7"/>
                                            </p:txEl>
                                          </p:spTgt>
                                        </p:tgtEl>
                                        <p:attrNameLst>
                                          <p:attrName>ppt_x</p:attrName>
                                        </p:attrNameLst>
                                      </p:cBhvr>
                                    </p:anim>
                                    <p:anim from="(-#ppt_h/2)" to="(#ppt_y)" calcmode="lin" valueType="num">
                                      <p:cBhvr>
                                        <p:cTn id="46" dur="1000" fill="hold">
                                          <p:stCondLst>
                                            <p:cond delay="0"/>
                                          </p:stCondLst>
                                        </p:cTn>
                                        <p:tgtEl>
                                          <p:spTgt spid="9">
                                            <p:txEl>
                                              <p:pRg st="7" end="7"/>
                                            </p:txEl>
                                          </p:spTgt>
                                        </p:tgtEl>
                                        <p:attrNameLst>
                                          <p:attrName>ppt_y</p:attrName>
                                        </p:attrNameLst>
                                      </p:cBhvr>
                                    </p:anim>
                                    <p:animRot by="21600000">
                                      <p:cBhvr>
                                        <p:cTn id="47" dur="1000" fill="hold">
                                          <p:stCondLst>
                                            <p:cond delay="0"/>
                                          </p:stCondLst>
                                        </p:cTn>
                                        <p:tgtEl>
                                          <p:spTgt spid="9">
                                            <p:txEl>
                                              <p:pRg st="7" end="7"/>
                                            </p:txEl>
                                          </p:spTgt>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56" presetClass="entr" presetSubtype="0" fill="hold" nodeType="clickEffect">
                                  <p:stCondLst>
                                    <p:cond delay="0"/>
                                  </p:stCondLst>
                                  <p:iterate type="lt">
                                    <p:tmPct val="10000"/>
                                  </p:iterate>
                                  <p:childTnLst>
                                    <p:set>
                                      <p:cBhvr>
                                        <p:cTn id="51" dur="1" fill="hold">
                                          <p:stCondLst>
                                            <p:cond delay="0"/>
                                          </p:stCondLst>
                                        </p:cTn>
                                        <p:tgtEl>
                                          <p:spTgt spid="9">
                                            <p:txEl>
                                              <p:pRg st="9" end="9"/>
                                            </p:txEl>
                                          </p:spTgt>
                                        </p:tgtEl>
                                        <p:attrNameLst>
                                          <p:attrName>style.visibility</p:attrName>
                                        </p:attrNameLst>
                                      </p:cBhvr>
                                      <p:to>
                                        <p:strVal val="visible"/>
                                      </p:to>
                                    </p:set>
                                    <p:anim by="(-#ppt_w*2)" calcmode="lin" valueType="num">
                                      <p:cBhvr rctx="PPT">
                                        <p:cTn id="52" dur="500" autoRev="1" fill="hold">
                                          <p:stCondLst>
                                            <p:cond delay="0"/>
                                          </p:stCondLst>
                                        </p:cTn>
                                        <p:tgtEl>
                                          <p:spTgt spid="9">
                                            <p:txEl>
                                              <p:pRg st="9" end="9"/>
                                            </p:txEl>
                                          </p:spTgt>
                                        </p:tgtEl>
                                        <p:attrNameLst>
                                          <p:attrName>ppt_w</p:attrName>
                                        </p:attrNameLst>
                                      </p:cBhvr>
                                    </p:anim>
                                    <p:anim by="(#ppt_w*0.50)" calcmode="lin" valueType="num">
                                      <p:cBhvr>
                                        <p:cTn id="53" dur="500" decel="50000" autoRev="1" fill="hold">
                                          <p:stCondLst>
                                            <p:cond delay="0"/>
                                          </p:stCondLst>
                                        </p:cTn>
                                        <p:tgtEl>
                                          <p:spTgt spid="9">
                                            <p:txEl>
                                              <p:pRg st="9" end="9"/>
                                            </p:txEl>
                                          </p:spTgt>
                                        </p:tgtEl>
                                        <p:attrNameLst>
                                          <p:attrName>ppt_x</p:attrName>
                                        </p:attrNameLst>
                                      </p:cBhvr>
                                    </p:anim>
                                    <p:anim from="(-#ppt_h/2)" to="(#ppt_y)" calcmode="lin" valueType="num">
                                      <p:cBhvr>
                                        <p:cTn id="54" dur="1000" fill="hold">
                                          <p:stCondLst>
                                            <p:cond delay="0"/>
                                          </p:stCondLst>
                                        </p:cTn>
                                        <p:tgtEl>
                                          <p:spTgt spid="9">
                                            <p:txEl>
                                              <p:pRg st="9" end="9"/>
                                            </p:txEl>
                                          </p:spTgt>
                                        </p:tgtEl>
                                        <p:attrNameLst>
                                          <p:attrName>ppt_y</p:attrName>
                                        </p:attrNameLst>
                                      </p:cBhvr>
                                    </p:anim>
                                    <p:animRot by="21600000">
                                      <p:cBhvr>
                                        <p:cTn id="55" dur="1000" fill="hold">
                                          <p:stCondLst>
                                            <p:cond delay="0"/>
                                          </p:stCondLst>
                                        </p:cTn>
                                        <p:tgtEl>
                                          <p:spTgt spid="9">
                                            <p:txEl>
                                              <p:pRg st="9" end="9"/>
                                            </p:txEl>
                                          </p:spTgt>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wipe(down)">
                                      <p:cBhvr>
                                        <p:cTn id="60" dur="5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wipe(up)">
                                      <p:cBhvr>
                                        <p:cTn id="65" dur="500"/>
                                        <p:tgtEl>
                                          <p:spTgt spid="5"/>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ipe(left)">
                                      <p:cBhvr>
                                        <p:cTn id="69" dur="500"/>
                                        <p:tgtEl>
                                          <p:spTgt spid="10"/>
                                        </p:tgtEl>
                                      </p:cBhvr>
                                    </p:animEffect>
                                  </p:childTnLst>
                                </p:cTn>
                              </p:par>
                            </p:childTnLst>
                          </p:cTn>
                        </p:par>
                        <p:par>
                          <p:cTn id="70" fill="hold">
                            <p:stCondLst>
                              <p:cond delay="1000"/>
                            </p:stCondLst>
                            <p:childTnLst>
                              <p:par>
                                <p:cTn id="71" presetID="22" presetClass="entr" presetSubtype="1" fill="hold" grpId="0" nodeType="after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wipe(up)">
                                      <p:cBhvr>
                                        <p:cTn id="7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671668" y="1448972"/>
            <a:ext cx="4304714" cy="3154710"/>
          </a:xfrm>
          <a:prstGeom prst="rect">
            <a:avLst/>
          </a:prstGeom>
          <a:noFill/>
        </p:spPr>
        <p:txBody>
          <a:bodyPr wrap="square" rtlCol="0">
            <a:spAutoFit/>
          </a:bodyPr>
          <a:lstStyle/>
          <a:p>
            <a:pPr algn="ctr"/>
            <a:r>
              <a:rPr kumimoji="1" lang="ja-JP" altLang="en-US" sz="19900" dirty="0" smtClean="0">
                <a:solidFill>
                  <a:schemeClr val="bg2">
                    <a:lumMod val="50000"/>
                  </a:schemeClr>
                </a:solidFill>
                <a:latin typeface="HG丸ｺﾞｼｯｸM-PRO" panose="020F0600000000000000" pitchFamily="50" charset="-128"/>
                <a:ea typeface="HG丸ｺﾞｼｯｸM-PRO" panose="020F0600000000000000" pitchFamily="50" charset="-128"/>
              </a:rPr>
              <a:t>終</a:t>
            </a:r>
            <a:endParaRPr kumimoji="1" lang="ja-JP" altLang="en-US" dirty="0">
              <a:solidFill>
                <a:schemeClr val="bg2">
                  <a:lumMod val="50000"/>
                </a:schemeClr>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6356743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フローチャート : 端子 15"/>
          <p:cNvSpPr/>
          <p:nvPr/>
        </p:nvSpPr>
        <p:spPr>
          <a:xfrm>
            <a:off x="963637" y="126605"/>
            <a:ext cx="10185009" cy="886264"/>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latin typeface="HG丸ｺﾞｼｯｸM-PRO" panose="020F0600000000000000" pitchFamily="50" charset="-128"/>
                <a:ea typeface="HG丸ｺﾞｼｯｸM-PRO" panose="020F0600000000000000" pitchFamily="50" charset="-128"/>
              </a:rPr>
              <a:t>安倍政権</a:t>
            </a:r>
          </a:p>
        </p:txBody>
      </p:sp>
      <p:sp>
        <p:nvSpPr>
          <p:cNvPr id="4" name="フローチャート : 端子 3"/>
          <p:cNvSpPr/>
          <p:nvPr/>
        </p:nvSpPr>
        <p:spPr>
          <a:xfrm>
            <a:off x="361069" y="3644701"/>
            <a:ext cx="10185009" cy="8722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latin typeface="HG丸ｺﾞｼｯｸM-PRO" panose="020F0600000000000000" pitchFamily="50" charset="-128"/>
                <a:ea typeface="HG丸ｺﾞｼｯｸM-PRO" panose="020F0600000000000000" pitchFamily="50" charset="-128"/>
              </a:rPr>
              <a:t>ソ連及び東ヨーロッパの政治体制の崩壊</a:t>
            </a:r>
            <a:endParaRPr kumimoji="1" lang="ja-JP" altLang="en-US" sz="3600" dirty="0">
              <a:latin typeface="HG丸ｺﾞｼｯｸM-PRO" panose="020F0600000000000000" pitchFamily="50" charset="-128"/>
              <a:ea typeface="HG丸ｺﾞｼｯｸM-PRO" panose="020F0600000000000000" pitchFamily="50" charset="-128"/>
            </a:endParaRPr>
          </a:p>
        </p:txBody>
      </p:sp>
      <p:sp>
        <p:nvSpPr>
          <p:cNvPr id="5" name="フローチャート : 端子 4"/>
          <p:cNvSpPr/>
          <p:nvPr/>
        </p:nvSpPr>
        <p:spPr>
          <a:xfrm>
            <a:off x="963636" y="2793602"/>
            <a:ext cx="10185009" cy="85109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latin typeface="HG丸ｺﾞｼｯｸM-PRO" panose="020F0600000000000000" pitchFamily="50" charset="-128"/>
                <a:ea typeface="HG丸ｺﾞｼｯｸM-PRO" panose="020F0600000000000000" pitchFamily="50" charset="-128"/>
              </a:rPr>
              <a:t>細川政権～自社さ政権の樹立</a:t>
            </a:r>
            <a:endParaRPr kumimoji="1" lang="ja-JP" altLang="en-US" sz="3600" dirty="0">
              <a:latin typeface="HG丸ｺﾞｼｯｸM-PRO" panose="020F0600000000000000" pitchFamily="50" charset="-128"/>
              <a:ea typeface="HG丸ｺﾞｼｯｸM-PRO" panose="020F0600000000000000" pitchFamily="50" charset="-128"/>
            </a:endParaRPr>
          </a:p>
        </p:txBody>
      </p:sp>
      <p:sp>
        <p:nvSpPr>
          <p:cNvPr id="6" name="円形吹き出し 5"/>
          <p:cNvSpPr/>
          <p:nvPr/>
        </p:nvSpPr>
        <p:spPr>
          <a:xfrm>
            <a:off x="10253002" y="3421698"/>
            <a:ext cx="2086708" cy="801858"/>
          </a:xfrm>
          <a:prstGeom prst="wedgeEllipseCallout">
            <a:avLst>
              <a:gd name="adj1" fmla="val -71775"/>
              <a:gd name="adj2" fmla="val 46734"/>
            </a:avLst>
          </a:prstGeom>
          <a:ln>
            <a:solidFill>
              <a:schemeClr val="accent1">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en-US" altLang="ja-JP" dirty="0" smtClean="0"/>
              <a:t>1989―1991</a:t>
            </a:r>
            <a:endParaRPr kumimoji="1" lang="ja-JP" altLang="en-US" dirty="0"/>
          </a:p>
        </p:txBody>
      </p:sp>
      <p:sp>
        <p:nvSpPr>
          <p:cNvPr id="9" name="円形吹き出し 8"/>
          <p:cNvSpPr/>
          <p:nvPr/>
        </p:nvSpPr>
        <p:spPr>
          <a:xfrm>
            <a:off x="9957578" y="2659963"/>
            <a:ext cx="2086708" cy="801858"/>
          </a:xfrm>
          <a:prstGeom prst="wedgeEllipseCallout">
            <a:avLst>
              <a:gd name="adj1" fmla="val -82562"/>
              <a:gd name="adj2" fmla="val 18664"/>
            </a:avLst>
          </a:prstGeom>
          <a:ln>
            <a:solidFill>
              <a:schemeClr val="accent1">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en-US" altLang="ja-JP" dirty="0" smtClean="0"/>
              <a:t>1993―1998</a:t>
            </a:r>
            <a:endParaRPr kumimoji="1" lang="ja-JP" altLang="en-US" dirty="0"/>
          </a:p>
        </p:txBody>
      </p:sp>
      <p:sp>
        <p:nvSpPr>
          <p:cNvPr id="7" name="フローチャート : 端子 6"/>
          <p:cNvSpPr/>
          <p:nvPr/>
        </p:nvSpPr>
        <p:spPr>
          <a:xfrm>
            <a:off x="361070" y="1969477"/>
            <a:ext cx="10185009" cy="886264"/>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latin typeface="HG丸ｺﾞｼｯｸM-PRO" panose="020F0600000000000000" pitchFamily="50" charset="-128"/>
                <a:ea typeface="HG丸ｺﾞｼｯｸM-PRO" panose="020F0600000000000000" pitchFamily="50" charset="-128"/>
              </a:rPr>
              <a:t>日教組・文部省の歴史的和解</a:t>
            </a:r>
            <a:endParaRPr kumimoji="1" lang="ja-JP" altLang="en-US" sz="3600" dirty="0">
              <a:latin typeface="HG丸ｺﾞｼｯｸM-PRO" panose="020F0600000000000000" pitchFamily="50" charset="-128"/>
              <a:ea typeface="HG丸ｺﾞｼｯｸM-PRO" panose="020F0600000000000000" pitchFamily="50" charset="-128"/>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069" y="3786289"/>
            <a:ext cx="1546883" cy="2551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円柱 7"/>
          <p:cNvSpPr/>
          <p:nvPr/>
        </p:nvSpPr>
        <p:spPr>
          <a:xfrm>
            <a:off x="3643531" y="4736463"/>
            <a:ext cx="2813539" cy="169167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HG丸ｺﾞｼｯｸM-PRO" panose="020F0600000000000000" pitchFamily="50" charset="-128"/>
                <a:ea typeface="HG丸ｺﾞｼｯｸM-PRO" panose="020F0600000000000000" pitchFamily="50" charset="-128"/>
              </a:rPr>
              <a:t>保革対立構造</a:t>
            </a:r>
          </a:p>
          <a:p>
            <a:pPr algn="ctr"/>
            <a:r>
              <a:rPr kumimoji="1" lang="ja-JP" altLang="en-US" sz="2400" dirty="0" smtClean="0">
                <a:latin typeface="HG丸ｺﾞｼｯｸM-PRO" panose="020F0600000000000000" pitchFamily="50" charset="-128"/>
                <a:ea typeface="HG丸ｺﾞｼｯｸM-PRO" panose="020F0600000000000000" pitchFamily="50" charset="-128"/>
              </a:rPr>
              <a:t>の解体</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14" name="フローチャート : 端子 13"/>
          <p:cNvSpPr/>
          <p:nvPr/>
        </p:nvSpPr>
        <p:spPr>
          <a:xfrm>
            <a:off x="1111347" y="1058592"/>
            <a:ext cx="10185009" cy="886264"/>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latin typeface="HG丸ｺﾞｼｯｸM-PRO" panose="020F0600000000000000" pitchFamily="50" charset="-128"/>
                <a:ea typeface="HG丸ｺﾞｼｯｸM-PRO" panose="020F0600000000000000" pitchFamily="50" charset="-128"/>
              </a:rPr>
              <a:t>民主党政権</a:t>
            </a:r>
            <a:endParaRPr kumimoji="1" lang="ja-JP" altLang="en-US" sz="3600" dirty="0">
              <a:latin typeface="HG丸ｺﾞｼｯｸM-PRO" panose="020F0600000000000000" pitchFamily="50" charset="-128"/>
              <a:ea typeface="HG丸ｺﾞｼｯｸM-PRO" panose="020F0600000000000000" pitchFamily="50" charset="-128"/>
            </a:endParaRPr>
          </a:p>
        </p:txBody>
      </p:sp>
      <p:sp>
        <p:nvSpPr>
          <p:cNvPr id="15" name="円形吹き出し 14"/>
          <p:cNvSpPr/>
          <p:nvPr/>
        </p:nvSpPr>
        <p:spPr>
          <a:xfrm>
            <a:off x="513469" y="1125401"/>
            <a:ext cx="2086708" cy="801858"/>
          </a:xfrm>
          <a:prstGeom prst="wedgeEllipseCallout">
            <a:avLst>
              <a:gd name="adj1" fmla="val 96764"/>
              <a:gd name="adj2" fmla="val -11161"/>
            </a:avLst>
          </a:prstGeom>
          <a:ln>
            <a:solidFill>
              <a:schemeClr val="accent1">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en-US" altLang="ja-JP" dirty="0" smtClean="0"/>
              <a:t>2009―2012 </a:t>
            </a:r>
          </a:p>
        </p:txBody>
      </p:sp>
      <p:sp>
        <p:nvSpPr>
          <p:cNvPr id="17" name="円形吹き出し 16"/>
          <p:cNvSpPr/>
          <p:nvPr/>
        </p:nvSpPr>
        <p:spPr>
          <a:xfrm>
            <a:off x="571522" y="168808"/>
            <a:ext cx="2086708" cy="801858"/>
          </a:xfrm>
          <a:prstGeom prst="wedgeEllipseCallout">
            <a:avLst>
              <a:gd name="adj1" fmla="val 101483"/>
              <a:gd name="adj2" fmla="val 6383"/>
            </a:avLst>
          </a:prstGeom>
          <a:ln>
            <a:solidFill>
              <a:schemeClr val="accent1">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en-US" altLang="ja-JP" dirty="0" smtClean="0"/>
              <a:t>2012― </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3003" y="4224276"/>
            <a:ext cx="2266273" cy="2113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円柱 12"/>
          <p:cNvSpPr/>
          <p:nvPr/>
        </p:nvSpPr>
        <p:spPr>
          <a:xfrm>
            <a:off x="3826411" y="3370462"/>
            <a:ext cx="2813539" cy="169167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HG丸ｺﾞｼｯｸM-PRO" panose="020F0600000000000000" pitchFamily="50" charset="-128"/>
                <a:ea typeface="HG丸ｺﾞｼｯｸM-PRO" panose="020F0600000000000000" pitchFamily="50" charset="-128"/>
              </a:rPr>
              <a:t>自分で</a:t>
            </a:r>
          </a:p>
          <a:p>
            <a:pPr algn="ctr"/>
            <a:r>
              <a:rPr kumimoji="1" lang="ja-JP" altLang="en-US" sz="2400" dirty="0" smtClean="0">
                <a:latin typeface="HG丸ｺﾞｼｯｸM-PRO" panose="020F0600000000000000" pitchFamily="50" charset="-128"/>
                <a:ea typeface="HG丸ｺﾞｼｯｸM-PRO" panose="020F0600000000000000" pitchFamily="50" charset="-128"/>
              </a:rPr>
              <a:t>考える時代</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10" name="円形吹き出し 9"/>
          <p:cNvSpPr/>
          <p:nvPr/>
        </p:nvSpPr>
        <p:spPr>
          <a:xfrm>
            <a:off x="9901308" y="1568548"/>
            <a:ext cx="2086708" cy="801858"/>
          </a:xfrm>
          <a:prstGeom prst="wedgeEllipseCallout">
            <a:avLst>
              <a:gd name="adj1" fmla="val -87281"/>
              <a:gd name="adj2" fmla="val 62523"/>
            </a:avLst>
          </a:prstGeom>
          <a:ln>
            <a:solidFill>
              <a:schemeClr val="accent1">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en-US" altLang="ja-JP" dirty="0" smtClean="0"/>
              <a:t>1995.9</a:t>
            </a:r>
            <a:endParaRPr kumimoji="1" lang="ja-JP" altLang="en-US" dirty="0"/>
          </a:p>
        </p:txBody>
      </p:sp>
      <p:sp>
        <p:nvSpPr>
          <p:cNvPr id="19" name="円柱 18"/>
          <p:cNvSpPr/>
          <p:nvPr/>
        </p:nvSpPr>
        <p:spPr>
          <a:xfrm>
            <a:off x="4161690" y="2090265"/>
            <a:ext cx="2813539" cy="169167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HG丸ｺﾞｼｯｸM-PRO" panose="020F0600000000000000" pitchFamily="50" charset="-128"/>
                <a:ea typeface="HG丸ｺﾞｼｯｸM-PRO" panose="020F0600000000000000" pitchFamily="50" charset="-128"/>
              </a:rPr>
              <a:t>新しいたたかいを作る時代</a:t>
            </a:r>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9805" y="4286668"/>
            <a:ext cx="2266273" cy="2113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爆発 1 1"/>
          <p:cNvSpPr/>
          <p:nvPr/>
        </p:nvSpPr>
        <p:spPr>
          <a:xfrm>
            <a:off x="3002795" y="-203158"/>
            <a:ext cx="5763718" cy="6415790"/>
          </a:xfrm>
          <a:prstGeom prst="irregularSeal1">
            <a:avLst/>
          </a:prstGeom>
          <a:solidFill>
            <a:schemeClr val="accent1">
              <a:lumMod val="20000"/>
              <a:lumOff val="80000"/>
            </a:schemeClr>
          </a:solidFill>
          <a:ln>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9900" dirty="0" smtClean="0">
                <a:latin typeface="ＤＦ特太ゴシック体" panose="020B0509000000000000" pitchFamily="49" charset="-128"/>
                <a:ea typeface="ＤＦ特太ゴシック体" panose="020B0509000000000000" pitchFamily="49" charset="-128"/>
              </a:rPr>
              <a:t>終</a:t>
            </a:r>
            <a:endParaRPr kumimoji="1" lang="ja-JP" altLang="en-US" sz="19900" dirty="0">
              <a:latin typeface="ＤＦ特太ゴシック体" panose="020B0509000000000000" pitchFamily="49" charset="-128"/>
              <a:ea typeface="ＤＦ特太ゴシック体" panose="020B0509000000000000" pitchFamily="49" charset="-128"/>
            </a:endParaRPr>
          </a:p>
        </p:txBody>
      </p:sp>
    </p:spTree>
    <p:extLst>
      <p:ext uri="{BB962C8B-B14F-4D97-AF65-F5344CB8AC3E}">
        <p14:creationId xmlns:p14="http://schemas.microsoft.com/office/powerpoint/2010/main" val="111167280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par>
                          <p:cTn id="11" fill="hold">
                            <p:stCondLst>
                              <p:cond delay="2700"/>
                            </p:stCondLst>
                            <p:childTnLst>
                              <p:par>
                                <p:cTn id="12" presetID="2" presetClass="entr" presetSubtype="2"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800" decel="100000"/>
                                        <p:tgtEl>
                                          <p:spTgt spid="5"/>
                                        </p:tgtEl>
                                      </p:cBhvr>
                                    </p:animEffect>
                                    <p:anim calcmode="lin" valueType="num">
                                      <p:cBhvr>
                                        <p:cTn id="21" dur="800" decel="100000" fill="hold"/>
                                        <p:tgtEl>
                                          <p:spTgt spid="5"/>
                                        </p:tgtEl>
                                        <p:attrNameLst>
                                          <p:attrName>style.rotation</p:attrName>
                                        </p:attrNameLst>
                                      </p:cBhvr>
                                      <p:tavLst>
                                        <p:tav tm="0">
                                          <p:val>
                                            <p:fltVal val="-90"/>
                                          </p:val>
                                        </p:tav>
                                        <p:tav tm="100000">
                                          <p:val>
                                            <p:fltVal val="0"/>
                                          </p:val>
                                        </p:tav>
                                      </p:tavLst>
                                    </p:anim>
                                    <p:anim calcmode="lin" valueType="num">
                                      <p:cBhvr>
                                        <p:cTn id="22" dur="800" decel="100000" fill="hold"/>
                                        <p:tgtEl>
                                          <p:spTgt spid="5"/>
                                        </p:tgtEl>
                                        <p:attrNameLst>
                                          <p:attrName>ppt_x</p:attrName>
                                        </p:attrNameLst>
                                      </p:cBhvr>
                                      <p:tavLst>
                                        <p:tav tm="0">
                                          <p:val>
                                            <p:strVal val="#ppt_x+0.4"/>
                                          </p:val>
                                        </p:tav>
                                        <p:tav tm="100000">
                                          <p:val>
                                            <p:strVal val="#ppt_x-0.05"/>
                                          </p:val>
                                        </p:tav>
                                      </p:tavLst>
                                    </p:anim>
                                    <p:anim calcmode="lin" valueType="num">
                                      <p:cBhvr>
                                        <p:cTn id="23" dur="800" decel="100000" fill="hold"/>
                                        <p:tgtEl>
                                          <p:spTgt spid="5"/>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26" fill="hold">
                            <p:stCondLst>
                              <p:cond delay="1000"/>
                            </p:stCondLst>
                            <p:childTnLst>
                              <p:par>
                                <p:cTn id="27" presetID="2" presetClass="entr" presetSubtype="2"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80">
                                          <p:stCondLst>
                                            <p:cond delay="0"/>
                                          </p:stCondLst>
                                        </p:cTn>
                                        <p:tgtEl>
                                          <p:spTgt spid="7"/>
                                        </p:tgtEl>
                                      </p:cBhvr>
                                    </p:animEffect>
                                    <p:anim calcmode="lin" valueType="num">
                                      <p:cBhvr>
                                        <p:cTn id="3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1" dur="26">
                                          <p:stCondLst>
                                            <p:cond delay="650"/>
                                          </p:stCondLst>
                                        </p:cTn>
                                        <p:tgtEl>
                                          <p:spTgt spid="7"/>
                                        </p:tgtEl>
                                      </p:cBhvr>
                                      <p:to x="100000" y="60000"/>
                                    </p:animScale>
                                    <p:animScale>
                                      <p:cBhvr>
                                        <p:cTn id="42" dur="166" decel="50000">
                                          <p:stCondLst>
                                            <p:cond delay="676"/>
                                          </p:stCondLst>
                                        </p:cTn>
                                        <p:tgtEl>
                                          <p:spTgt spid="7"/>
                                        </p:tgtEl>
                                      </p:cBhvr>
                                      <p:to x="100000" y="100000"/>
                                    </p:animScale>
                                    <p:animScale>
                                      <p:cBhvr>
                                        <p:cTn id="43" dur="26">
                                          <p:stCondLst>
                                            <p:cond delay="1312"/>
                                          </p:stCondLst>
                                        </p:cTn>
                                        <p:tgtEl>
                                          <p:spTgt spid="7"/>
                                        </p:tgtEl>
                                      </p:cBhvr>
                                      <p:to x="100000" y="80000"/>
                                    </p:animScale>
                                    <p:animScale>
                                      <p:cBhvr>
                                        <p:cTn id="44" dur="166" decel="50000">
                                          <p:stCondLst>
                                            <p:cond delay="1338"/>
                                          </p:stCondLst>
                                        </p:cTn>
                                        <p:tgtEl>
                                          <p:spTgt spid="7"/>
                                        </p:tgtEl>
                                      </p:cBhvr>
                                      <p:to x="100000" y="100000"/>
                                    </p:animScale>
                                    <p:animScale>
                                      <p:cBhvr>
                                        <p:cTn id="45" dur="26">
                                          <p:stCondLst>
                                            <p:cond delay="1642"/>
                                          </p:stCondLst>
                                        </p:cTn>
                                        <p:tgtEl>
                                          <p:spTgt spid="7"/>
                                        </p:tgtEl>
                                      </p:cBhvr>
                                      <p:to x="100000" y="90000"/>
                                    </p:animScale>
                                    <p:animScale>
                                      <p:cBhvr>
                                        <p:cTn id="46" dur="166" decel="50000">
                                          <p:stCondLst>
                                            <p:cond delay="1668"/>
                                          </p:stCondLst>
                                        </p:cTn>
                                        <p:tgtEl>
                                          <p:spTgt spid="7"/>
                                        </p:tgtEl>
                                      </p:cBhvr>
                                      <p:to x="100000" y="100000"/>
                                    </p:animScale>
                                    <p:animScale>
                                      <p:cBhvr>
                                        <p:cTn id="47" dur="26">
                                          <p:stCondLst>
                                            <p:cond delay="1808"/>
                                          </p:stCondLst>
                                        </p:cTn>
                                        <p:tgtEl>
                                          <p:spTgt spid="7"/>
                                        </p:tgtEl>
                                      </p:cBhvr>
                                      <p:to x="100000" y="95000"/>
                                    </p:animScale>
                                    <p:animScale>
                                      <p:cBhvr>
                                        <p:cTn id="48" dur="166" decel="50000">
                                          <p:stCondLst>
                                            <p:cond delay="1834"/>
                                          </p:stCondLst>
                                        </p:cTn>
                                        <p:tgtEl>
                                          <p:spTgt spid="7"/>
                                        </p:tgtEl>
                                      </p:cBhvr>
                                      <p:to x="100000" y="100000"/>
                                    </p:animScale>
                                  </p:childTnLst>
                                </p:cTn>
                              </p:par>
                            </p:childTnLst>
                          </p:cTn>
                        </p:par>
                        <p:par>
                          <p:cTn id="49" fill="hold">
                            <p:stCondLst>
                              <p:cond delay="2000"/>
                            </p:stCondLst>
                            <p:childTnLst>
                              <p:par>
                                <p:cTn id="50" presetID="2" presetClass="entr" presetSubtype="2"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1+#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childTnLst>
                          </p:cTn>
                        </p:par>
                        <p:par>
                          <p:cTn id="54" fill="hold">
                            <p:stCondLst>
                              <p:cond delay="2500"/>
                            </p:stCondLst>
                            <p:childTnLst>
                              <p:par>
                                <p:cTn id="55" presetID="26" presetClass="entr" presetSubtype="0"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down)">
                                      <p:cBhvr>
                                        <p:cTn id="57" dur="580">
                                          <p:stCondLst>
                                            <p:cond delay="0"/>
                                          </p:stCondLst>
                                        </p:cTn>
                                        <p:tgtEl>
                                          <p:spTgt spid="8"/>
                                        </p:tgtEl>
                                      </p:cBhvr>
                                    </p:animEffect>
                                    <p:anim calcmode="lin" valueType="num">
                                      <p:cBhvr>
                                        <p:cTn id="5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3" dur="26">
                                          <p:stCondLst>
                                            <p:cond delay="650"/>
                                          </p:stCondLst>
                                        </p:cTn>
                                        <p:tgtEl>
                                          <p:spTgt spid="8"/>
                                        </p:tgtEl>
                                      </p:cBhvr>
                                      <p:to x="100000" y="60000"/>
                                    </p:animScale>
                                    <p:animScale>
                                      <p:cBhvr>
                                        <p:cTn id="64" dur="166" decel="50000">
                                          <p:stCondLst>
                                            <p:cond delay="676"/>
                                          </p:stCondLst>
                                        </p:cTn>
                                        <p:tgtEl>
                                          <p:spTgt spid="8"/>
                                        </p:tgtEl>
                                      </p:cBhvr>
                                      <p:to x="100000" y="100000"/>
                                    </p:animScale>
                                    <p:animScale>
                                      <p:cBhvr>
                                        <p:cTn id="65" dur="26">
                                          <p:stCondLst>
                                            <p:cond delay="1312"/>
                                          </p:stCondLst>
                                        </p:cTn>
                                        <p:tgtEl>
                                          <p:spTgt spid="8"/>
                                        </p:tgtEl>
                                      </p:cBhvr>
                                      <p:to x="100000" y="80000"/>
                                    </p:animScale>
                                    <p:animScale>
                                      <p:cBhvr>
                                        <p:cTn id="66" dur="166" decel="50000">
                                          <p:stCondLst>
                                            <p:cond delay="1338"/>
                                          </p:stCondLst>
                                        </p:cTn>
                                        <p:tgtEl>
                                          <p:spTgt spid="8"/>
                                        </p:tgtEl>
                                      </p:cBhvr>
                                      <p:to x="100000" y="100000"/>
                                    </p:animScale>
                                    <p:animScale>
                                      <p:cBhvr>
                                        <p:cTn id="67" dur="26">
                                          <p:stCondLst>
                                            <p:cond delay="1642"/>
                                          </p:stCondLst>
                                        </p:cTn>
                                        <p:tgtEl>
                                          <p:spTgt spid="8"/>
                                        </p:tgtEl>
                                      </p:cBhvr>
                                      <p:to x="100000" y="90000"/>
                                    </p:animScale>
                                    <p:animScale>
                                      <p:cBhvr>
                                        <p:cTn id="68" dur="166" decel="50000">
                                          <p:stCondLst>
                                            <p:cond delay="1668"/>
                                          </p:stCondLst>
                                        </p:cTn>
                                        <p:tgtEl>
                                          <p:spTgt spid="8"/>
                                        </p:tgtEl>
                                      </p:cBhvr>
                                      <p:to x="100000" y="100000"/>
                                    </p:animScale>
                                    <p:animScale>
                                      <p:cBhvr>
                                        <p:cTn id="69" dur="26">
                                          <p:stCondLst>
                                            <p:cond delay="1808"/>
                                          </p:stCondLst>
                                        </p:cTn>
                                        <p:tgtEl>
                                          <p:spTgt spid="8"/>
                                        </p:tgtEl>
                                      </p:cBhvr>
                                      <p:to x="100000" y="95000"/>
                                    </p:animScale>
                                    <p:animScale>
                                      <p:cBhvr>
                                        <p:cTn id="70" dur="166" decel="50000">
                                          <p:stCondLst>
                                            <p:cond delay="1834"/>
                                          </p:stCondLst>
                                        </p:cTn>
                                        <p:tgtEl>
                                          <p:spTgt spid="8"/>
                                        </p:tgtEl>
                                      </p:cBhvr>
                                      <p:to x="100000" y="100000"/>
                                    </p:animScale>
                                  </p:childTnLst>
                                </p:cTn>
                              </p:par>
                              <p:par>
                                <p:cTn id="71" presetID="22" presetClass="exit" presetSubtype="8" fill="hold" nodeType="withEffect">
                                  <p:stCondLst>
                                    <p:cond delay="0"/>
                                  </p:stCondLst>
                                  <p:childTnLst>
                                    <p:animEffect transition="out" filter="wipe(left)">
                                      <p:cBhvr>
                                        <p:cTn id="72" dur="500"/>
                                        <p:tgtEl>
                                          <p:spTgt spid="4099"/>
                                        </p:tgtEl>
                                      </p:cBhvr>
                                    </p:animEffect>
                                    <p:set>
                                      <p:cBhvr>
                                        <p:cTn id="73" dur="1" fill="hold">
                                          <p:stCondLst>
                                            <p:cond delay="499"/>
                                          </p:stCondLst>
                                        </p:cTn>
                                        <p:tgtEl>
                                          <p:spTgt spid="4099"/>
                                        </p:tgtEl>
                                        <p:attrNameLst>
                                          <p:attrName>style.visibility</p:attrName>
                                        </p:attrNameLst>
                                      </p:cBhvr>
                                      <p:to>
                                        <p:strVal val="hidden"/>
                                      </p:to>
                                    </p:set>
                                  </p:childTnLst>
                                </p:cTn>
                              </p:par>
                              <p:par>
                                <p:cTn id="74" presetID="2" presetClass="entr" presetSubtype="8"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additive="base">
                                        <p:cTn id="76" dur="500" fill="hold"/>
                                        <p:tgtEl>
                                          <p:spTgt spid="20"/>
                                        </p:tgtEl>
                                        <p:attrNameLst>
                                          <p:attrName>ppt_x</p:attrName>
                                        </p:attrNameLst>
                                      </p:cBhvr>
                                      <p:tavLst>
                                        <p:tav tm="0">
                                          <p:val>
                                            <p:strVal val="0-#ppt_w/2"/>
                                          </p:val>
                                        </p:tav>
                                        <p:tav tm="100000">
                                          <p:val>
                                            <p:strVal val="#ppt_x"/>
                                          </p:val>
                                        </p:tav>
                                      </p:tavLst>
                                    </p:anim>
                                    <p:anim calcmode="lin" valueType="num">
                                      <p:cBhvr additive="base">
                                        <p:cTn id="77"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5" presetClass="entr" presetSubtype="0"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2000"/>
                                        <p:tgtEl>
                                          <p:spTgt spid="14"/>
                                        </p:tgtEl>
                                      </p:cBhvr>
                                    </p:animEffect>
                                    <p:anim calcmode="lin" valueType="num">
                                      <p:cBhvr>
                                        <p:cTn id="83" dur="2000" fill="hold"/>
                                        <p:tgtEl>
                                          <p:spTgt spid="14"/>
                                        </p:tgtEl>
                                        <p:attrNameLst>
                                          <p:attrName>ppt_w</p:attrName>
                                        </p:attrNameLst>
                                      </p:cBhvr>
                                      <p:tavLst>
                                        <p:tav tm="0" fmla="#ppt_w*sin(2.5*pi*$)">
                                          <p:val>
                                            <p:fltVal val="0"/>
                                          </p:val>
                                        </p:tav>
                                        <p:tav tm="100000">
                                          <p:val>
                                            <p:fltVal val="1"/>
                                          </p:val>
                                        </p:tav>
                                      </p:tavLst>
                                    </p:anim>
                                    <p:anim calcmode="lin" valueType="num">
                                      <p:cBhvr>
                                        <p:cTn id="84" dur="2000" fill="hold"/>
                                        <p:tgtEl>
                                          <p:spTgt spid="14"/>
                                        </p:tgtEl>
                                        <p:attrNameLst>
                                          <p:attrName>ppt_h</p:attrName>
                                        </p:attrNameLst>
                                      </p:cBhvr>
                                      <p:tavLst>
                                        <p:tav tm="0">
                                          <p:val>
                                            <p:strVal val="#ppt_h"/>
                                          </p:val>
                                        </p:tav>
                                        <p:tav tm="100000">
                                          <p:val>
                                            <p:strVal val="#ppt_h"/>
                                          </p:val>
                                        </p:tav>
                                      </p:tavLst>
                                    </p:anim>
                                  </p:childTnLst>
                                </p:cTn>
                              </p:par>
                            </p:childTnLst>
                          </p:cTn>
                        </p:par>
                        <p:par>
                          <p:cTn id="85" fill="hold">
                            <p:stCondLst>
                              <p:cond delay="2000"/>
                            </p:stCondLst>
                            <p:childTnLst>
                              <p:par>
                                <p:cTn id="86" presetID="22" presetClass="entr" presetSubtype="8"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wipe(left)">
                                      <p:cBhvr>
                                        <p:cTn id="88" dur="500"/>
                                        <p:tgtEl>
                                          <p:spTgt spid="15"/>
                                        </p:tgtEl>
                                      </p:cBhvr>
                                    </p:animEffect>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1000"/>
                                        <p:tgtEl>
                                          <p:spTgt spid="16"/>
                                        </p:tgtEl>
                                      </p:cBhvr>
                                    </p:animEffect>
                                    <p:anim calcmode="lin" valueType="num">
                                      <p:cBhvr>
                                        <p:cTn id="94" dur="1000" fill="hold"/>
                                        <p:tgtEl>
                                          <p:spTgt spid="16"/>
                                        </p:tgtEl>
                                        <p:attrNameLst>
                                          <p:attrName>ppt_x</p:attrName>
                                        </p:attrNameLst>
                                      </p:cBhvr>
                                      <p:tavLst>
                                        <p:tav tm="0">
                                          <p:val>
                                            <p:strVal val="#ppt_x"/>
                                          </p:val>
                                        </p:tav>
                                        <p:tav tm="100000">
                                          <p:val>
                                            <p:strVal val="#ppt_x"/>
                                          </p:val>
                                        </p:tav>
                                      </p:tavLst>
                                    </p:anim>
                                    <p:anim calcmode="lin" valueType="num">
                                      <p:cBhvr>
                                        <p:cTn id="95" dur="1000" fill="hold"/>
                                        <p:tgtEl>
                                          <p:spTgt spid="16"/>
                                        </p:tgtEl>
                                        <p:attrNameLst>
                                          <p:attrName>ppt_y</p:attrName>
                                        </p:attrNameLst>
                                      </p:cBhvr>
                                      <p:tavLst>
                                        <p:tav tm="0">
                                          <p:val>
                                            <p:strVal val="#ppt_y+.1"/>
                                          </p:val>
                                        </p:tav>
                                        <p:tav tm="100000">
                                          <p:val>
                                            <p:strVal val="#ppt_y"/>
                                          </p:val>
                                        </p:tav>
                                      </p:tavLst>
                                    </p:anim>
                                  </p:childTnLst>
                                </p:cTn>
                              </p:par>
                            </p:childTnLst>
                          </p:cTn>
                        </p:par>
                        <p:par>
                          <p:cTn id="96" fill="hold">
                            <p:stCondLst>
                              <p:cond delay="1000"/>
                            </p:stCondLst>
                            <p:childTnLst>
                              <p:par>
                                <p:cTn id="97" presetID="22" presetClass="entr" presetSubtype="8" fill="hold" grpId="0" nodeType="after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wipe(left)">
                                      <p:cBhvr>
                                        <p:cTn id="99" dur="500"/>
                                        <p:tgtEl>
                                          <p:spTgt spid="17"/>
                                        </p:tgtEl>
                                      </p:cBhvr>
                                    </p:animEffect>
                                  </p:childTnLst>
                                </p:cTn>
                              </p:par>
                            </p:childTnLst>
                          </p:cTn>
                        </p:par>
                      </p:childTnLst>
                    </p:cTn>
                  </p:par>
                  <p:par>
                    <p:cTn id="100" fill="hold">
                      <p:stCondLst>
                        <p:cond delay="indefinite"/>
                      </p:stCondLst>
                      <p:childTnLst>
                        <p:par>
                          <p:cTn id="101" fill="hold">
                            <p:stCondLst>
                              <p:cond delay="0"/>
                            </p:stCondLst>
                            <p:childTnLst>
                              <p:par>
                                <p:cTn id="102" presetID="52" presetClass="entr" presetSubtype="0" fill="hold" grpId="0" nodeType="clickEffect">
                                  <p:stCondLst>
                                    <p:cond delay="0"/>
                                  </p:stCondLst>
                                  <p:childTnLst>
                                    <p:set>
                                      <p:cBhvr>
                                        <p:cTn id="103" dur="1" fill="hold">
                                          <p:stCondLst>
                                            <p:cond delay="0"/>
                                          </p:stCondLst>
                                        </p:cTn>
                                        <p:tgtEl>
                                          <p:spTgt spid="19"/>
                                        </p:tgtEl>
                                        <p:attrNameLst>
                                          <p:attrName>style.visibility</p:attrName>
                                        </p:attrNameLst>
                                      </p:cBhvr>
                                      <p:to>
                                        <p:strVal val="visible"/>
                                      </p:to>
                                    </p:set>
                                    <p:animScale>
                                      <p:cBhvr>
                                        <p:cTn id="104"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5" dur="1000" decel="50000" fill="hold">
                                          <p:stCondLst>
                                            <p:cond delay="0"/>
                                          </p:stCondLst>
                                        </p:cTn>
                                        <p:tgtEl>
                                          <p:spTgt spid="19"/>
                                        </p:tgtEl>
                                        <p:attrNameLst>
                                          <p:attrName>ppt_x</p:attrName>
                                          <p:attrName>ppt_y</p:attrName>
                                        </p:attrNameLst>
                                      </p:cBhvr>
                                    </p:animMotion>
                                    <p:animEffect transition="in" filter="fade">
                                      <p:cBhvr>
                                        <p:cTn id="106" dur="1000"/>
                                        <p:tgtEl>
                                          <p:spTgt spid="19"/>
                                        </p:tgtEl>
                                      </p:cBhvr>
                                    </p:animEffect>
                                  </p:childTnLst>
                                </p:cTn>
                              </p:par>
                              <p:par>
                                <p:cTn id="107" presetID="15" presetClass="entr" presetSubtype="0" fill="hold" grpId="0" nodeType="withEffect">
                                  <p:stCondLst>
                                    <p:cond delay="0"/>
                                  </p:stCondLst>
                                  <p:childTnLst>
                                    <p:set>
                                      <p:cBhvr>
                                        <p:cTn id="108" dur="1" fill="hold">
                                          <p:stCondLst>
                                            <p:cond delay="0"/>
                                          </p:stCondLst>
                                        </p:cTn>
                                        <p:tgtEl>
                                          <p:spTgt spid="13"/>
                                        </p:tgtEl>
                                        <p:attrNameLst>
                                          <p:attrName>style.visibility</p:attrName>
                                        </p:attrNameLst>
                                      </p:cBhvr>
                                      <p:to>
                                        <p:strVal val="visible"/>
                                      </p:to>
                                    </p:set>
                                    <p:anim calcmode="lin" valueType="num">
                                      <p:cBhvr>
                                        <p:cTn id="109" dur="900" fill="hold"/>
                                        <p:tgtEl>
                                          <p:spTgt spid="13"/>
                                        </p:tgtEl>
                                        <p:attrNameLst>
                                          <p:attrName>ppt_w</p:attrName>
                                        </p:attrNameLst>
                                      </p:cBhvr>
                                      <p:tavLst>
                                        <p:tav tm="0">
                                          <p:val>
                                            <p:fltVal val="0"/>
                                          </p:val>
                                        </p:tav>
                                        <p:tav tm="100000">
                                          <p:val>
                                            <p:strVal val="#ppt_w"/>
                                          </p:val>
                                        </p:tav>
                                      </p:tavLst>
                                    </p:anim>
                                    <p:anim calcmode="lin" valueType="num">
                                      <p:cBhvr>
                                        <p:cTn id="110" dur="900" fill="hold"/>
                                        <p:tgtEl>
                                          <p:spTgt spid="13"/>
                                        </p:tgtEl>
                                        <p:attrNameLst>
                                          <p:attrName>ppt_h</p:attrName>
                                        </p:attrNameLst>
                                      </p:cBhvr>
                                      <p:tavLst>
                                        <p:tav tm="0">
                                          <p:val>
                                            <p:fltVal val="0"/>
                                          </p:val>
                                        </p:tav>
                                        <p:tav tm="100000">
                                          <p:val>
                                            <p:strVal val="#ppt_h"/>
                                          </p:val>
                                        </p:tav>
                                      </p:tavLst>
                                    </p:anim>
                                    <p:anim calcmode="lin" valueType="num">
                                      <p:cBhvr>
                                        <p:cTn id="111" dur="9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12" dur="9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2"/>
                                        </p:tgtEl>
                                        <p:attrNameLst>
                                          <p:attrName>style.visibility</p:attrName>
                                        </p:attrNameLst>
                                      </p:cBhvr>
                                      <p:to>
                                        <p:strVal val="visible"/>
                                      </p:to>
                                    </p:set>
                                    <p:anim calcmode="lin" valueType="num">
                                      <p:cBhvr>
                                        <p:cTn id="117" dur="500" fill="hold"/>
                                        <p:tgtEl>
                                          <p:spTgt spid="2"/>
                                        </p:tgtEl>
                                        <p:attrNameLst>
                                          <p:attrName>ppt_w</p:attrName>
                                        </p:attrNameLst>
                                      </p:cBhvr>
                                      <p:tavLst>
                                        <p:tav tm="0">
                                          <p:val>
                                            <p:fltVal val="0"/>
                                          </p:val>
                                        </p:tav>
                                        <p:tav tm="100000">
                                          <p:val>
                                            <p:strVal val="#ppt_w"/>
                                          </p:val>
                                        </p:tav>
                                      </p:tavLst>
                                    </p:anim>
                                    <p:anim calcmode="lin" valueType="num">
                                      <p:cBhvr>
                                        <p:cTn id="118" dur="500" fill="hold"/>
                                        <p:tgtEl>
                                          <p:spTgt spid="2"/>
                                        </p:tgtEl>
                                        <p:attrNameLst>
                                          <p:attrName>ppt_h</p:attrName>
                                        </p:attrNameLst>
                                      </p:cBhvr>
                                      <p:tavLst>
                                        <p:tav tm="0">
                                          <p:val>
                                            <p:fltVal val="0"/>
                                          </p:val>
                                        </p:tav>
                                        <p:tav tm="100000">
                                          <p:val>
                                            <p:strVal val="#ppt_h"/>
                                          </p:val>
                                        </p:tav>
                                      </p:tavLst>
                                    </p:anim>
                                    <p:animEffect transition="in" filter="fade">
                                      <p:cBhvr>
                                        <p:cTn id="1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animBg="1"/>
      <p:bldP spid="5" grpId="0" animBg="1"/>
      <p:bldP spid="6" grpId="0" animBg="1"/>
      <p:bldP spid="9" grpId="0" animBg="1"/>
      <p:bldP spid="7" grpId="0" animBg="1"/>
      <p:bldP spid="8" grpId="0" animBg="1"/>
      <p:bldP spid="14" grpId="0" animBg="1"/>
      <p:bldP spid="15" grpId="0" animBg="1"/>
      <p:bldP spid="17" grpId="0" animBg="1"/>
      <p:bldP spid="13" grpId="0" animBg="1"/>
      <p:bldP spid="10" grpId="0" animBg="1"/>
      <p:bldP spid="19"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cxnSp>
        <p:nvCxnSpPr>
          <p:cNvPr id="53" name="Straight Connector 33">
            <a:extLst>
              <a:ext uri="{FF2B5EF4-FFF2-40B4-BE49-F238E27FC236}">
                <a16:creationId xmlns="" xmlns:a16="http://schemas.microsoft.com/office/drawing/2014/main" id="{C9E04345-1043-4D96-ABE6-00F6ACF69694}"/>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35">
            <a:extLst>
              <a:ext uri="{FF2B5EF4-FFF2-40B4-BE49-F238E27FC236}">
                <a16:creationId xmlns="" xmlns:a16="http://schemas.microsoft.com/office/drawing/2014/main" id="{D7EE1466-9BC6-4EB8-9018-C6B91A8C8BE8}"/>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37">
            <a:extLst>
              <a:ext uri="{FF2B5EF4-FFF2-40B4-BE49-F238E27FC236}">
                <a16:creationId xmlns="" xmlns:a16="http://schemas.microsoft.com/office/drawing/2014/main" id="{C1E67979-53DE-4CF0-9CA5-9AF63F6738DE}"/>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39">
            <a:extLst>
              <a:ext uri="{FF2B5EF4-FFF2-40B4-BE49-F238E27FC236}">
                <a16:creationId xmlns="" xmlns:a16="http://schemas.microsoft.com/office/drawing/2014/main" id="{9F843DF4-BA4F-4BAE-B081-09118B7CE968}"/>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41">
            <a:extLst>
              <a:ext uri="{FF2B5EF4-FFF2-40B4-BE49-F238E27FC236}">
                <a16:creationId xmlns="" xmlns:a16="http://schemas.microsoft.com/office/drawing/2014/main" id="{127259AD-7457-460C-8758-B05705CFD02A}"/>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58" name="Rectangle 43">
            <a:extLst>
              <a:ext uri="{FF2B5EF4-FFF2-40B4-BE49-F238E27FC236}">
                <a16:creationId xmlns="" xmlns:a16="http://schemas.microsoft.com/office/drawing/2014/main" id="{0CCCA343-339D-4A62-86E5-990F0DBBB3B2}"/>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45">
            <a:extLst>
              <a:ext uri="{FF2B5EF4-FFF2-40B4-BE49-F238E27FC236}">
                <a16:creationId xmlns="" xmlns:a16="http://schemas.microsoft.com/office/drawing/2014/main" id="{B6D8644B-E14B-493F-BCDC-C5286BE08472}"/>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206969" y="2963333"/>
            <a:ext cx="2981858" cy="3208867"/>
            <a:chOff x="9206969" y="2963333"/>
            <a:chExt cx="2981858" cy="3208867"/>
          </a:xfrm>
        </p:grpSpPr>
        <p:cxnSp>
          <p:nvCxnSpPr>
            <p:cNvPr id="47" name="Straight Connector 46">
              <a:extLst>
                <a:ext uri="{FF2B5EF4-FFF2-40B4-BE49-F238E27FC236}">
                  <a16:creationId xmlns="" xmlns:a16="http://schemas.microsoft.com/office/drawing/2014/main" id="{74FC9F7F-0900-4DD9-BE8D-B70CE5616A0D}"/>
                </a:ext>
              </a:extLst>
            </p:cNvPr>
            <p:cNvCxnSpPr/>
            <p:nvPr>
              <p:extLst>
                <p:ext uri="{386F3935-93C4-4BCD-93E2-E3B085C9AB24}">
                  <p16:designElem xmlns=""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 xmlns:a16="http://schemas.microsoft.com/office/drawing/2014/main" id="{FBAD8329-EA77-494A-965A-71A346B3FA71}"/>
                </a:ext>
              </a:extLst>
            </p:cNvPr>
            <p:cNvCxnSpPr/>
            <p:nvPr>
              <p:extLst>
                <p:ext uri="{386F3935-93C4-4BCD-93E2-E3B085C9AB24}">
                  <p16:designElem xmlns=""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 xmlns:a16="http://schemas.microsoft.com/office/drawing/2014/main" id="{26470998-8409-4B3E-A0B6-EAFC9D1404DF}"/>
                </a:ext>
              </a:extLst>
            </p:cNvPr>
            <p:cNvCxnSpPr/>
            <p:nvPr>
              <p:extLst>
                <p:ext uri="{386F3935-93C4-4BCD-93E2-E3B085C9AB24}">
                  <p16:designElem xmlns=""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 xmlns:a16="http://schemas.microsoft.com/office/drawing/2014/main" id="{81FEDAEA-B0E5-4372-95B8-3F8770F5FA63}"/>
                </a:ext>
              </a:extLst>
            </p:cNvPr>
            <p:cNvCxnSpPr/>
            <p:nvPr>
              <p:extLst>
                <p:ext uri="{386F3935-93C4-4BCD-93E2-E3B085C9AB24}">
                  <p16:designElem xmlns=""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 xmlns:a16="http://schemas.microsoft.com/office/drawing/2014/main" id="{C547B72C-FDB4-4B56-8DE2-E81FF7414119}"/>
                </a:ext>
              </a:extLst>
            </p:cNvPr>
            <p:cNvCxnSpPr/>
            <p:nvPr>
              <p:extLst>
                <p:ext uri="{386F3935-93C4-4BCD-93E2-E3B085C9AB24}">
                  <p16:designElem xmlns=""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5" name="図 4">
            <a:extLst>
              <a:ext uri="{FF2B5EF4-FFF2-40B4-BE49-F238E27FC236}">
                <a16:creationId xmlns="" xmlns:a16="http://schemas.microsoft.com/office/drawing/2014/main" id="{8302B010-2BEB-4848-AF00-649A802DC896}"/>
              </a:ext>
            </a:extLst>
          </p:cNvPr>
          <p:cNvPicPr>
            <a:picLocks noChangeAspect="1"/>
          </p:cNvPicPr>
          <p:nvPr/>
        </p:nvPicPr>
        <p:blipFill rotWithShape="1">
          <a:blip r:embed="rId2"/>
          <a:srcRect l="1791" r="9585" b="2"/>
          <a:stretch/>
        </p:blipFill>
        <p:spPr>
          <a:xfrm>
            <a:off x="9615781" y="599567"/>
            <a:ext cx="2164232" cy="2854311"/>
          </a:xfrm>
          <a:custGeom>
            <a:avLst/>
            <a:gdLst>
              <a:gd name="connsiteX0" fmla="*/ 344814 w 3280141"/>
              <a:gd name="connsiteY0" fmla="*/ 0 h 4571999"/>
              <a:gd name="connsiteX1" fmla="*/ 3280141 w 3280141"/>
              <a:gd name="connsiteY1" fmla="*/ 0 h 4571999"/>
              <a:gd name="connsiteX2" fmla="*/ 3280141 w 3280141"/>
              <a:gd name="connsiteY2" fmla="*/ 4172808 h 4571999"/>
              <a:gd name="connsiteX3" fmla="*/ 2880950 w 3280141"/>
              <a:gd name="connsiteY3" fmla="*/ 4571999 h 4571999"/>
              <a:gd name="connsiteX4" fmla="*/ 0 w 3280141"/>
              <a:gd name="connsiteY4" fmla="*/ 4571999 h 4571999"/>
              <a:gd name="connsiteX5" fmla="*/ 0 w 3280141"/>
              <a:gd name="connsiteY5" fmla="*/ 344814 h 457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0141" h="4571999">
                <a:moveTo>
                  <a:pt x="344814" y="0"/>
                </a:moveTo>
                <a:lnTo>
                  <a:pt x="3280141" y="0"/>
                </a:lnTo>
                <a:lnTo>
                  <a:pt x="3280141" y="4172808"/>
                </a:lnTo>
                <a:lnTo>
                  <a:pt x="2880950" y="4571999"/>
                </a:lnTo>
                <a:lnTo>
                  <a:pt x="0" y="4571999"/>
                </a:lnTo>
                <a:lnTo>
                  <a:pt x="0" y="344814"/>
                </a:lnTo>
                <a:close/>
              </a:path>
            </a:pathLst>
          </a:custGeom>
          <a:ln w="15875">
            <a:solidFill>
              <a:schemeClr val="tx1">
                <a:alpha val="40000"/>
              </a:schemeClr>
            </a:solidFill>
          </a:ln>
          <a:effectLst>
            <a:innerShdw blurRad="57150" dist="38100" dir="14460000">
              <a:srgbClr val="000000">
                <a:alpha val="70000"/>
              </a:srgbClr>
            </a:innerShdw>
          </a:effectLst>
        </p:spPr>
      </p:pic>
      <p:sp>
        <p:nvSpPr>
          <p:cNvPr id="2" name="タイトル 1">
            <a:extLst>
              <a:ext uri="{FF2B5EF4-FFF2-40B4-BE49-F238E27FC236}">
                <a16:creationId xmlns="" xmlns:a16="http://schemas.microsoft.com/office/drawing/2014/main" id="{AE515DFA-D5BF-41F7-AE7A-3F94770C28C4}"/>
              </a:ext>
            </a:extLst>
          </p:cNvPr>
          <p:cNvSpPr>
            <a:spLocks noGrp="1"/>
          </p:cNvSpPr>
          <p:nvPr>
            <p:ph type="title"/>
          </p:nvPr>
        </p:nvSpPr>
        <p:spPr>
          <a:xfrm>
            <a:off x="721739" y="2569384"/>
            <a:ext cx="6559859" cy="3028983"/>
          </a:xfrm>
        </p:spPr>
        <p:txBody>
          <a:bodyPr vert="horz" lIns="91440" tIns="45720" rIns="91440" bIns="45720" rtlCol="0" anchor="b">
            <a:normAutofit/>
          </a:bodyPr>
          <a:lstStyle/>
          <a:p>
            <a:r>
              <a:rPr kumimoji="1" lang="en-US" altLang="ja-JP" sz="4800" dirty="0">
                <a:latin typeface="HG丸ｺﾞｼｯｸM-PRO" panose="020F0600000000000000" pitchFamily="50" charset="-128"/>
                <a:ea typeface="HG丸ｺﾞｼｯｸM-PRO" panose="020F0600000000000000" pitchFamily="50" charset="-128"/>
              </a:rPr>
              <a:t>Ⅰ</a:t>
            </a:r>
            <a:r>
              <a:rPr kumimoji="1" lang="ja-JP" altLang="en-US" sz="4800" dirty="0">
                <a:latin typeface="HG丸ｺﾞｼｯｸM-PRO" panose="020F0600000000000000" pitchFamily="50" charset="-128"/>
                <a:ea typeface="HG丸ｺﾞｼｯｸM-PRO" panose="020F0600000000000000" pitchFamily="50" charset="-128"/>
              </a:rPr>
              <a:t>　紀元節と</a:t>
            </a:r>
            <a:r>
              <a:rPr kumimoji="1" lang="ja-JP" altLang="en-US" sz="4800" dirty="0" smtClean="0">
                <a:latin typeface="HG丸ｺﾞｼｯｸM-PRO" panose="020F0600000000000000" pitchFamily="50" charset="-128"/>
                <a:ea typeface="HG丸ｺﾞｼｯｸM-PRO" panose="020F0600000000000000" pitchFamily="50" charset="-128"/>
              </a:rPr>
              <a:t>天長節</a:t>
            </a:r>
            <a:endParaRPr kumimoji="1" lang="ja-JP" altLang="en-US" sz="48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5471065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 xmlns:a16="http://schemas.microsoft.com/office/drawing/2014/main" id="{287F87C4-2B3F-4D9A-B366-AF788D6DFD79}"/>
              </a:ext>
            </a:extLst>
          </p:cNvPr>
          <p:cNvPicPr>
            <a:picLocks noChangeAspect="1"/>
          </p:cNvPicPr>
          <p:nvPr/>
        </p:nvPicPr>
        <p:blipFill>
          <a:blip r:embed="rId2"/>
          <a:stretch>
            <a:fillRect/>
          </a:stretch>
        </p:blipFill>
        <p:spPr>
          <a:xfrm>
            <a:off x="8839200" y="3934438"/>
            <a:ext cx="1466850" cy="1714500"/>
          </a:xfrm>
          <a:prstGeom prst="rect">
            <a:avLst/>
          </a:prstGeom>
        </p:spPr>
      </p:pic>
      <p:pic>
        <p:nvPicPr>
          <p:cNvPr id="5" name="図 4">
            <a:extLst>
              <a:ext uri="{FF2B5EF4-FFF2-40B4-BE49-F238E27FC236}">
                <a16:creationId xmlns="" xmlns:a16="http://schemas.microsoft.com/office/drawing/2014/main" id="{1597A638-116B-4FCD-8F71-9BD74B062DF4}"/>
              </a:ext>
            </a:extLst>
          </p:cNvPr>
          <p:cNvPicPr>
            <a:picLocks noChangeAspect="1"/>
          </p:cNvPicPr>
          <p:nvPr/>
        </p:nvPicPr>
        <p:blipFill>
          <a:blip r:embed="rId3"/>
          <a:stretch>
            <a:fillRect/>
          </a:stretch>
        </p:blipFill>
        <p:spPr>
          <a:xfrm>
            <a:off x="468047" y="3599638"/>
            <a:ext cx="1719338" cy="2049300"/>
          </a:xfrm>
          <a:prstGeom prst="rect">
            <a:avLst/>
          </a:prstGeom>
        </p:spPr>
      </p:pic>
      <p:sp>
        <p:nvSpPr>
          <p:cNvPr id="6" name="思考の吹き出し: 雲形 5">
            <a:extLst>
              <a:ext uri="{FF2B5EF4-FFF2-40B4-BE49-F238E27FC236}">
                <a16:creationId xmlns="" xmlns:a16="http://schemas.microsoft.com/office/drawing/2014/main" id="{D259F8B8-77A6-4417-AD6C-46E1BADEA038}"/>
              </a:ext>
            </a:extLst>
          </p:cNvPr>
          <p:cNvSpPr/>
          <p:nvPr/>
        </p:nvSpPr>
        <p:spPr>
          <a:xfrm>
            <a:off x="9181794" y="934884"/>
            <a:ext cx="2743200" cy="2631233"/>
          </a:xfrm>
          <a:prstGeom prst="cloudCallout">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まずは旧暦と新暦について</a:t>
            </a:r>
          </a:p>
        </p:txBody>
      </p:sp>
      <p:sp>
        <p:nvSpPr>
          <p:cNvPr id="8" name="思考の吹き出し: 雲形 7">
            <a:extLst>
              <a:ext uri="{FF2B5EF4-FFF2-40B4-BE49-F238E27FC236}">
                <a16:creationId xmlns="" xmlns:a16="http://schemas.microsoft.com/office/drawing/2014/main" id="{6FC1DF43-0C2E-4C34-B1E4-51B115568EF5}"/>
              </a:ext>
            </a:extLst>
          </p:cNvPr>
          <p:cNvSpPr/>
          <p:nvPr/>
        </p:nvSpPr>
        <p:spPr>
          <a:xfrm>
            <a:off x="2019575" y="669419"/>
            <a:ext cx="3020037" cy="3486568"/>
          </a:xfrm>
          <a:prstGeom prst="cloudCallout">
            <a:avLst>
              <a:gd name="adj1" fmla="val -47222"/>
              <a:gd name="adj2" fmla="val 48670"/>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いわゆる旧正月とか、旧盆と言っているやつね</a:t>
            </a:r>
          </a:p>
        </p:txBody>
      </p:sp>
      <p:pic>
        <p:nvPicPr>
          <p:cNvPr id="9" name="図 8">
            <a:extLst>
              <a:ext uri="{FF2B5EF4-FFF2-40B4-BE49-F238E27FC236}">
                <a16:creationId xmlns="" xmlns:a16="http://schemas.microsoft.com/office/drawing/2014/main" id="{4AFD1F3E-9F25-4A83-AD2A-5BBA16CA37F6}"/>
              </a:ext>
            </a:extLst>
          </p:cNvPr>
          <p:cNvPicPr>
            <a:picLocks noChangeAspect="1"/>
          </p:cNvPicPr>
          <p:nvPr/>
        </p:nvPicPr>
        <p:blipFill>
          <a:blip r:embed="rId4"/>
          <a:stretch>
            <a:fillRect/>
          </a:stretch>
        </p:blipFill>
        <p:spPr>
          <a:xfrm>
            <a:off x="6631180" y="3934438"/>
            <a:ext cx="1804776" cy="1745124"/>
          </a:xfrm>
          <a:prstGeom prst="rect">
            <a:avLst/>
          </a:prstGeom>
        </p:spPr>
      </p:pic>
      <p:sp>
        <p:nvSpPr>
          <p:cNvPr id="10" name="吹き出し: 角を丸めた四角形 9">
            <a:extLst>
              <a:ext uri="{FF2B5EF4-FFF2-40B4-BE49-F238E27FC236}">
                <a16:creationId xmlns="" xmlns:a16="http://schemas.microsoft.com/office/drawing/2014/main" id="{D066CF4B-3C6F-43C5-BCD6-12BC75853FE9}"/>
              </a:ext>
            </a:extLst>
          </p:cNvPr>
          <p:cNvSpPr/>
          <p:nvPr/>
        </p:nvSpPr>
        <p:spPr>
          <a:xfrm>
            <a:off x="5974403" y="815188"/>
            <a:ext cx="2743200" cy="2870624"/>
          </a:xfrm>
          <a:prstGeom prst="wedgeRoundRectCallout">
            <a:avLst>
              <a:gd name="adj1" fmla="val 4136"/>
              <a:gd name="adj2" fmla="val 67760"/>
              <a:gd name="adj3" fmla="val 16667"/>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明治五年十二月三日が</a:t>
            </a:r>
          </a:p>
          <a:p>
            <a:r>
              <a:rPr kumimoji="1" lang="ja-JP" altLang="en-US" sz="2800" dirty="0">
                <a:latin typeface="HG丸ｺﾞｼｯｸM-PRO" panose="020F0600000000000000" pitchFamily="50" charset="-128"/>
                <a:ea typeface="HG丸ｺﾞｼｯｸM-PRO" panose="020F0600000000000000" pitchFamily="50" charset="-128"/>
              </a:rPr>
              <a:t>明治六（一八七三）年一月一日になったのだ。</a:t>
            </a:r>
          </a:p>
        </p:txBody>
      </p:sp>
      <p:pic>
        <p:nvPicPr>
          <p:cNvPr id="11" name="図 10">
            <a:extLst>
              <a:ext uri="{FF2B5EF4-FFF2-40B4-BE49-F238E27FC236}">
                <a16:creationId xmlns="" xmlns:a16="http://schemas.microsoft.com/office/drawing/2014/main" id="{84AAEA38-CE4E-4344-95F8-8D033780F1F2}"/>
              </a:ext>
            </a:extLst>
          </p:cNvPr>
          <p:cNvPicPr>
            <a:picLocks noChangeAspect="1"/>
          </p:cNvPicPr>
          <p:nvPr/>
        </p:nvPicPr>
        <p:blipFill>
          <a:blip r:embed="rId4"/>
          <a:stretch>
            <a:fillRect/>
          </a:stretch>
        </p:blipFill>
        <p:spPr>
          <a:xfrm>
            <a:off x="7533568" y="2646219"/>
            <a:ext cx="570430" cy="551576"/>
          </a:xfrm>
          <a:prstGeom prst="rect">
            <a:avLst/>
          </a:prstGeom>
        </p:spPr>
      </p:pic>
      <p:sp>
        <p:nvSpPr>
          <p:cNvPr id="13" name="吹き出し: 右矢印 12">
            <a:extLst>
              <a:ext uri="{FF2B5EF4-FFF2-40B4-BE49-F238E27FC236}">
                <a16:creationId xmlns="" xmlns:a16="http://schemas.microsoft.com/office/drawing/2014/main" id="{846D1F80-6DC8-483B-856F-14EE380B8CBC}"/>
              </a:ext>
            </a:extLst>
          </p:cNvPr>
          <p:cNvSpPr/>
          <p:nvPr/>
        </p:nvSpPr>
        <p:spPr>
          <a:xfrm>
            <a:off x="3640836" y="4155987"/>
            <a:ext cx="1463040" cy="1523575"/>
          </a:xfrm>
          <a:prstGeom prst="rightArrow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solidFill>
                  <a:schemeClr val="bg1"/>
                </a:solidFill>
              </a:rPr>
              <a:t>太陽太陰暦</a:t>
            </a:r>
          </a:p>
        </p:txBody>
      </p:sp>
      <p:sp>
        <p:nvSpPr>
          <p:cNvPr id="14" name="フローチャート: 処理 13">
            <a:extLst>
              <a:ext uri="{FF2B5EF4-FFF2-40B4-BE49-F238E27FC236}">
                <a16:creationId xmlns="" xmlns:a16="http://schemas.microsoft.com/office/drawing/2014/main" id="{D532D3EF-53A5-4CBF-95C3-832DD8147657}"/>
              </a:ext>
            </a:extLst>
          </p:cNvPr>
          <p:cNvSpPr/>
          <p:nvPr/>
        </p:nvSpPr>
        <p:spPr>
          <a:xfrm>
            <a:off x="5095717" y="4155987"/>
            <a:ext cx="930207" cy="1523575"/>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kumimoji="1" lang="ja-JP" altLang="en-US" dirty="0">
                <a:solidFill>
                  <a:schemeClr val="bg1"/>
                </a:solidFill>
              </a:rPr>
              <a:t>グレゴリオ歴</a:t>
            </a:r>
          </a:p>
          <a:p>
            <a:pPr algn="ctr"/>
            <a:r>
              <a:rPr kumimoji="1" lang="ja-JP" altLang="en-US" dirty="0">
                <a:solidFill>
                  <a:schemeClr val="bg1"/>
                </a:solidFill>
              </a:rPr>
              <a:t>（太陽暦）</a:t>
            </a:r>
          </a:p>
        </p:txBody>
      </p:sp>
    </p:spTree>
    <p:extLst>
      <p:ext uri="{BB962C8B-B14F-4D97-AF65-F5344CB8AC3E}">
        <p14:creationId xmlns:p14="http://schemas.microsoft.com/office/powerpoint/2010/main" val="2287340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 xmlns:a16="http://schemas.microsoft.com/office/drawing/2014/main" id="{AD873E8D-1ADA-4061-A959-32B3B0D37BCE}"/>
              </a:ext>
            </a:extLst>
          </p:cNvPr>
          <p:cNvPicPr>
            <a:picLocks noChangeAspect="1"/>
          </p:cNvPicPr>
          <p:nvPr/>
        </p:nvPicPr>
        <p:blipFill>
          <a:blip r:embed="rId2"/>
          <a:stretch>
            <a:fillRect/>
          </a:stretch>
        </p:blipFill>
        <p:spPr>
          <a:xfrm>
            <a:off x="8839200" y="3934438"/>
            <a:ext cx="1466850" cy="1714500"/>
          </a:xfrm>
          <a:prstGeom prst="rect">
            <a:avLst/>
          </a:prstGeom>
        </p:spPr>
      </p:pic>
      <p:sp>
        <p:nvSpPr>
          <p:cNvPr id="3" name="思考の吹き出し: 雲形 2">
            <a:extLst>
              <a:ext uri="{FF2B5EF4-FFF2-40B4-BE49-F238E27FC236}">
                <a16:creationId xmlns="" xmlns:a16="http://schemas.microsoft.com/office/drawing/2014/main" id="{2014086C-C3CD-49A9-A85E-D9B22CC2CABA}"/>
              </a:ext>
            </a:extLst>
          </p:cNvPr>
          <p:cNvSpPr/>
          <p:nvPr/>
        </p:nvSpPr>
        <p:spPr>
          <a:xfrm>
            <a:off x="8749722" y="480290"/>
            <a:ext cx="3112655" cy="3068782"/>
          </a:xfrm>
          <a:prstGeom prst="cloudCallou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日本はいつできたのだろうか</a:t>
            </a:r>
          </a:p>
        </p:txBody>
      </p:sp>
      <p:pic>
        <p:nvPicPr>
          <p:cNvPr id="4" name="図 3">
            <a:extLst>
              <a:ext uri="{FF2B5EF4-FFF2-40B4-BE49-F238E27FC236}">
                <a16:creationId xmlns="" xmlns:a16="http://schemas.microsoft.com/office/drawing/2014/main" id="{47C205E4-757E-4470-9DA5-1929DC325215}"/>
              </a:ext>
            </a:extLst>
          </p:cNvPr>
          <p:cNvPicPr>
            <a:picLocks noChangeAspect="1"/>
          </p:cNvPicPr>
          <p:nvPr/>
        </p:nvPicPr>
        <p:blipFill>
          <a:blip r:embed="rId3"/>
          <a:stretch>
            <a:fillRect/>
          </a:stretch>
        </p:blipFill>
        <p:spPr>
          <a:xfrm>
            <a:off x="423525" y="3901531"/>
            <a:ext cx="1654657" cy="1747407"/>
          </a:xfrm>
          <a:prstGeom prst="rect">
            <a:avLst/>
          </a:prstGeom>
        </p:spPr>
      </p:pic>
      <p:sp>
        <p:nvSpPr>
          <p:cNvPr id="5" name="思考の吹き出し: 雲形 4">
            <a:extLst>
              <a:ext uri="{FF2B5EF4-FFF2-40B4-BE49-F238E27FC236}">
                <a16:creationId xmlns="" xmlns:a16="http://schemas.microsoft.com/office/drawing/2014/main" id="{4D7D4AF1-12C3-4E5C-9B65-9A2BF950B77B}"/>
              </a:ext>
            </a:extLst>
          </p:cNvPr>
          <p:cNvSpPr/>
          <p:nvPr/>
        </p:nvSpPr>
        <p:spPr>
          <a:xfrm>
            <a:off x="997527" y="480291"/>
            <a:ext cx="2604655" cy="3367682"/>
          </a:xfrm>
          <a:prstGeom prst="cloudCallout">
            <a:avLst>
              <a:gd name="adj1" fmla="val -36218"/>
              <a:gd name="adj2" fmla="val 51416"/>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初代天皇、つまり神武天皇から始まるのだな</a:t>
            </a:r>
          </a:p>
        </p:txBody>
      </p:sp>
      <p:pic>
        <p:nvPicPr>
          <p:cNvPr id="6" name="図 5">
            <a:extLst>
              <a:ext uri="{FF2B5EF4-FFF2-40B4-BE49-F238E27FC236}">
                <a16:creationId xmlns="" xmlns:a16="http://schemas.microsoft.com/office/drawing/2014/main" id="{47AE36FC-8919-43F8-9563-1396DFE357E2}"/>
              </a:ext>
            </a:extLst>
          </p:cNvPr>
          <p:cNvPicPr>
            <a:picLocks noChangeAspect="1"/>
          </p:cNvPicPr>
          <p:nvPr/>
        </p:nvPicPr>
        <p:blipFill>
          <a:blip r:embed="rId4"/>
          <a:stretch>
            <a:fillRect/>
          </a:stretch>
        </p:blipFill>
        <p:spPr>
          <a:xfrm>
            <a:off x="5963424" y="4253038"/>
            <a:ext cx="1798388" cy="1395900"/>
          </a:xfrm>
          <a:prstGeom prst="rect">
            <a:avLst/>
          </a:prstGeom>
        </p:spPr>
      </p:pic>
      <p:sp>
        <p:nvSpPr>
          <p:cNvPr id="7" name="吹き出し: 角を丸めた四角形 6">
            <a:extLst>
              <a:ext uri="{FF2B5EF4-FFF2-40B4-BE49-F238E27FC236}">
                <a16:creationId xmlns="" xmlns:a16="http://schemas.microsoft.com/office/drawing/2014/main" id="{0C1804A9-24C3-458B-BF97-ACCE979FF71C}"/>
              </a:ext>
            </a:extLst>
          </p:cNvPr>
          <p:cNvSpPr/>
          <p:nvPr/>
        </p:nvSpPr>
        <p:spPr>
          <a:xfrm>
            <a:off x="5538551" y="330840"/>
            <a:ext cx="2983345" cy="3367682"/>
          </a:xfrm>
          <a:prstGeom prst="wedgeRoundRectCallout">
            <a:avLst>
              <a:gd name="adj1" fmla="val -13183"/>
              <a:gd name="adj2" fmla="val 68534"/>
              <a:gd name="adj3" fmla="val 16667"/>
            </a:avLst>
          </a:prstGeom>
          <a:solidFill>
            <a:schemeClr val="accent3">
              <a:lumMod val="20000"/>
              <a:lumOff val="80000"/>
            </a:schemeClr>
          </a:solidFill>
        </p:spPr>
        <p:style>
          <a:lnRef idx="2">
            <a:schemeClr val="accent4"/>
          </a:lnRef>
          <a:fillRef idx="1">
            <a:schemeClr val="lt1"/>
          </a:fillRef>
          <a:effectRef idx="0">
            <a:schemeClr val="accent4"/>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「日本書紀」から推察してみた。西暦より六六〇年前の一月一日としてみた。</a:t>
            </a:r>
          </a:p>
        </p:txBody>
      </p:sp>
    </p:spTree>
    <p:extLst>
      <p:ext uri="{BB962C8B-B14F-4D97-AF65-F5344CB8AC3E}">
        <p14:creationId xmlns:p14="http://schemas.microsoft.com/office/powerpoint/2010/main" val="84557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 xmlns:a16="http://schemas.microsoft.com/office/drawing/2014/main" id="{AD873E8D-1ADA-4061-A959-32B3B0D37BCE}"/>
              </a:ext>
            </a:extLst>
          </p:cNvPr>
          <p:cNvPicPr>
            <a:picLocks noChangeAspect="1"/>
          </p:cNvPicPr>
          <p:nvPr/>
        </p:nvPicPr>
        <p:blipFill>
          <a:blip r:embed="rId2"/>
          <a:stretch>
            <a:fillRect/>
          </a:stretch>
        </p:blipFill>
        <p:spPr>
          <a:xfrm>
            <a:off x="8839200" y="3934438"/>
            <a:ext cx="1466850" cy="1714500"/>
          </a:xfrm>
          <a:prstGeom prst="rect">
            <a:avLst/>
          </a:prstGeom>
        </p:spPr>
      </p:pic>
      <p:sp>
        <p:nvSpPr>
          <p:cNvPr id="3" name="思考の吹き出し: 雲形 2">
            <a:extLst>
              <a:ext uri="{FF2B5EF4-FFF2-40B4-BE49-F238E27FC236}">
                <a16:creationId xmlns="" xmlns:a16="http://schemas.microsoft.com/office/drawing/2014/main" id="{2014086C-C3CD-49A9-A85E-D9B22CC2CABA}"/>
              </a:ext>
            </a:extLst>
          </p:cNvPr>
          <p:cNvSpPr/>
          <p:nvPr/>
        </p:nvSpPr>
        <p:spPr>
          <a:xfrm>
            <a:off x="8749722" y="480290"/>
            <a:ext cx="3112655" cy="3068782"/>
          </a:xfrm>
          <a:prstGeom prst="cloudCallou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そうしたら一月二九日だったんだな</a:t>
            </a:r>
          </a:p>
        </p:txBody>
      </p:sp>
      <p:pic>
        <p:nvPicPr>
          <p:cNvPr id="4" name="図 3">
            <a:extLst>
              <a:ext uri="{FF2B5EF4-FFF2-40B4-BE49-F238E27FC236}">
                <a16:creationId xmlns="" xmlns:a16="http://schemas.microsoft.com/office/drawing/2014/main" id="{47C205E4-757E-4470-9DA5-1929DC325215}"/>
              </a:ext>
            </a:extLst>
          </p:cNvPr>
          <p:cNvPicPr>
            <a:picLocks noChangeAspect="1"/>
          </p:cNvPicPr>
          <p:nvPr/>
        </p:nvPicPr>
        <p:blipFill>
          <a:blip r:embed="rId3"/>
          <a:stretch>
            <a:fillRect/>
          </a:stretch>
        </p:blipFill>
        <p:spPr>
          <a:xfrm>
            <a:off x="423526" y="3901531"/>
            <a:ext cx="1654657" cy="1747407"/>
          </a:xfrm>
          <a:prstGeom prst="rect">
            <a:avLst/>
          </a:prstGeom>
        </p:spPr>
      </p:pic>
      <p:sp>
        <p:nvSpPr>
          <p:cNvPr id="5" name="思考の吹き出し: 雲形 4">
            <a:extLst>
              <a:ext uri="{FF2B5EF4-FFF2-40B4-BE49-F238E27FC236}">
                <a16:creationId xmlns="" xmlns:a16="http://schemas.microsoft.com/office/drawing/2014/main" id="{4D7D4AF1-12C3-4E5C-9B65-9A2BF950B77B}"/>
              </a:ext>
            </a:extLst>
          </p:cNvPr>
          <p:cNvSpPr/>
          <p:nvPr/>
        </p:nvSpPr>
        <p:spPr>
          <a:xfrm>
            <a:off x="997527" y="480291"/>
            <a:ext cx="2604655" cy="3367682"/>
          </a:xfrm>
          <a:prstGeom prst="cloudCallout">
            <a:avLst>
              <a:gd name="adj1" fmla="val -36218"/>
              <a:gd name="adj2" fmla="val 51416"/>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それって孝明天皇が亡くなった日だろう</a:t>
            </a:r>
          </a:p>
        </p:txBody>
      </p:sp>
      <p:pic>
        <p:nvPicPr>
          <p:cNvPr id="6" name="図 5">
            <a:extLst>
              <a:ext uri="{FF2B5EF4-FFF2-40B4-BE49-F238E27FC236}">
                <a16:creationId xmlns="" xmlns:a16="http://schemas.microsoft.com/office/drawing/2014/main" id="{47AE36FC-8919-43F8-9563-1396DFE357E2}"/>
              </a:ext>
            </a:extLst>
          </p:cNvPr>
          <p:cNvPicPr>
            <a:picLocks noChangeAspect="1"/>
          </p:cNvPicPr>
          <p:nvPr/>
        </p:nvPicPr>
        <p:blipFill>
          <a:blip r:embed="rId4"/>
          <a:stretch>
            <a:fillRect/>
          </a:stretch>
        </p:blipFill>
        <p:spPr>
          <a:xfrm>
            <a:off x="5963424" y="4253038"/>
            <a:ext cx="1798388" cy="1395900"/>
          </a:xfrm>
          <a:prstGeom prst="rect">
            <a:avLst/>
          </a:prstGeom>
        </p:spPr>
      </p:pic>
      <p:sp>
        <p:nvSpPr>
          <p:cNvPr id="7" name="吹き出し: 角を丸めた四角形 6">
            <a:extLst>
              <a:ext uri="{FF2B5EF4-FFF2-40B4-BE49-F238E27FC236}">
                <a16:creationId xmlns="" xmlns:a16="http://schemas.microsoft.com/office/drawing/2014/main" id="{0C1804A9-24C3-458B-BF97-ACCE979FF71C}"/>
              </a:ext>
            </a:extLst>
          </p:cNvPr>
          <p:cNvSpPr/>
          <p:nvPr/>
        </p:nvSpPr>
        <p:spPr>
          <a:xfrm>
            <a:off x="5538551" y="330840"/>
            <a:ext cx="2983345" cy="3367682"/>
          </a:xfrm>
          <a:prstGeom prst="wedgeRoundRectCallout">
            <a:avLst>
              <a:gd name="adj1" fmla="val -13183"/>
              <a:gd name="adj2" fmla="val 68534"/>
              <a:gd name="adj3" fmla="val 16667"/>
            </a:avLst>
          </a:prstGeom>
          <a:solidFill>
            <a:schemeClr val="accent3">
              <a:lumMod val="20000"/>
              <a:lumOff val="80000"/>
            </a:schemeClr>
          </a:solidFill>
        </p:spPr>
        <p:style>
          <a:lnRef idx="2">
            <a:schemeClr val="accent4"/>
          </a:lnRef>
          <a:fillRef idx="1">
            <a:schemeClr val="lt1"/>
          </a:fillRef>
          <a:effectRef idx="0">
            <a:schemeClr val="accent4"/>
          </a:effectRef>
          <a:fontRef idx="minor">
            <a:schemeClr val="dk1"/>
          </a:fontRef>
        </p:style>
        <p:txBody>
          <a:bodyPr vert="eaVert" rtlCol="0" anchor="ctr"/>
          <a:lstStyle/>
          <a:p>
            <a:r>
              <a:rPr kumimoji="1" lang="ja-JP" altLang="en-US" sz="2800" dirty="0">
                <a:latin typeface="HG丸ｺﾞｼｯｸM-PRO" panose="020F0600000000000000" pitchFamily="50" charset="-128"/>
                <a:ea typeface="HG丸ｺﾞｼｯｸM-PRO" panose="020F0600000000000000" pitchFamily="50" charset="-128"/>
              </a:rPr>
              <a:t>では、計算しなおして二月十一日にしよう。明治六年は皇紀二五三三年でいいかな。</a:t>
            </a:r>
          </a:p>
        </p:txBody>
      </p:sp>
    </p:spTree>
    <p:extLst>
      <p:ext uri="{BB962C8B-B14F-4D97-AF65-F5344CB8AC3E}">
        <p14:creationId xmlns:p14="http://schemas.microsoft.com/office/powerpoint/2010/main" val="96503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theme/theme1.xml><?xml version="1.0" encoding="utf-8"?>
<a:theme xmlns:a="http://schemas.openxmlformats.org/drawingml/2006/main" name="スライス">
  <a:themeElements>
    <a:clrScheme name="Slice">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82EB108-EDE6-4B8E-957B-D4A69BF580EA}"/>
    </a:ext>
  </a:extLst>
</a:theme>
</file>

<file path=docProps/app.xml><?xml version="1.0" encoding="utf-8"?>
<Properties xmlns="http://schemas.openxmlformats.org/officeDocument/2006/extended-properties" xmlns:vt="http://schemas.openxmlformats.org/officeDocument/2006/docPropsVTypes">
  <Template>Slice</Template>
  <TotalTime>1368</TotalTime>
  <Words>1801</Words>
  <Application>Microsoft Office PowerPoint</Application>
  <PresentationFormat>ワイド画面</PresentationFormat>
  <Paragraphs>303</Paragraphs>
  <Slides>55</Slides>
  <Notes>0</Notes>
  <HiddenSlides>0</HiddenSlides>
  <MMClips>4</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55</vt:i4>
      </vt:variant>
    </vt:vector>
  </HeadingPairs>
  <TitlesOfParts>
    <vt:vector size="69" baseType="lpstr">
      <vt:lpstr>AR PＰＯＰ４B</vt:lpstr>
      <vt:lpstr>ＤＦ行書体</vt:lpstr>
      <vt:lpstr>ＤＦ特太ゴシック体</vt:lpstr>
      <vt:lpstr>HGP教科書体</vt:lpstr>
      <vt:lpstr>HGP行書体</vt:lpstr>
      <vt:lpstr>HGSｺﾞｼｯｸE</vt:lpstr>
      <vt:lpstr>HGS教科書体</vt:lpstr>
      <vt:lpstr>HG丸ｺﾞｼｯｸM-PRO</vt:lpstr>
      <vt:lpstr>HG教科書体</vt:lpstr>
      <vt:lpstr>メイリオ</vt:lpstr>
      <vt:lpstr>江戸勘亭流</vt:lpstr>
      <vt:lpstr>Century Gothic</vt:lpstr>
      <vt:lpstr>Wingdings 3</vt:lpstr>
      <vt:lpstr>スライス</vt:lpstr>
      <vt:lpstr>学校と儀式と君が代と ～紀元節を有意義に過ごすために～</vt:lpstr>
      <vt:lpstr>PowerPoint プレゼンテーション</vt:lpstr>
      <vt:lpstr>0　はじめに</vt:lpstr>
      <vt:lpstr>PowerPoint プレゼンテーション</vt:lpstr>
      <vt:lpstr>PowerPoint プレゼンテーション</vt:lpstr>
      <vt:lpstr>Ⅰ　紀元節と天長節</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Ⅱ　天皇の肖像を　　　　　 　　どうしよう</vt:lpstr>
      <vt:lpstr>PowerPoint プレゼンテーション</vt:lpstr>
      <vt:lpstr>PowerPoint プレゼンテーション</vt:lpstr>
      <vt:lpstr>PowerPoint プレゼンテーション</vt:lpstr>
      <vt:lpstr>Ⅲ　君が代が生まれた</vt:lpstr>
      <vt:lpstr>PowerPoint プレゼンテーション</vt:lpstr>
      <vt:lpstr>　君が代（海軍省） 　　　　　</vt:lpstr>
      <vt:lpstr>PowerPoint プレゼンテーション</vt:lpstr>
      <vt:lpstr>第二十　蛍</vt:lpstr>
      <vt:lpstr>第二十　蛍</vt:lpstr>
      <vt:lpstr>第二十　蛍</vt:lpstr>
      <vt:lpstr>PowerPoint プレゼンテーション</vt:lpstr>
      <vt:lpstr>第二十三　君が代 　　　　　　（文部省） </vt:lpstr>
      <vt:lpstr>PowerPoint プレゼンテーション</vt:lpstr>
      <vt:lpstr>第二十三　君が代 　　　　　　（宮内省） </vt:lpstr>
      <vt:lpstr>Ⅳ　教育勅語にはいいことが書いてあるか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Ⅴ　学校に於ける儀式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Ⅵ　日の丸・君が代問題とは何か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学校と儀式と君が代と</dc:title>
  <dc:creator>新谷恭明</dc:creator>
  <cp:lastModifiedBy>新谷恭明</cp:lastModifiedBy>
  <cp:revision>86</cp:revision>
  <dcterms:created xsi:type="dcterms:W3CDTF">2018-02-05T15:29:49Z</dcterms:created>
  <dcterms:modified xsi:type="dcterms:W3CDTF">2018-02-08T02:18:50Z</dcterms:modified>
</cp:coreProperties>
</file>