
<file path=[Content_Types].xml><?xml version="1.0" encoding="utf-8"?>
<Types xmlns="http://schemas.openxmlformats.org/package/2006/content-types">
  <Default Extension="bmp" ContentType="image/bmp"/>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71" r:id="rId15"/>
    <p:sldId id="272" r:id="rId16"/>
    <p:sldId id="273" r:id="rId17"/>
    <p:sldId id="268"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D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6" autoAdjust="0"/>
    <p:restoredTop sz="94618" autoAdjust="0"/>
  </p:normalViewPr>
  <p:slideViewPr>
    <p:cSldViewPr snapToGrid="0">
      <p:cViewPr varScale="1">
        <p:scale>
          <a:sx n="101" d="100"/>
          <a:sy n="101" d="100"/>
        </p:scale>
        <p:origin x="132" y="30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EC7FD-1500-4789-A1E0-AF683D78B14C}" type="datetimeFigureOut">
              <a:rPr kumimoji="1" lang="ja-JP" altLang="en-US" smtClean="0"/>
              <a:t>2014/7/15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442C6-448C-4B63-B6B3-695C448240B6}" type="slidenum">
              <a:rPr kumimoji="1" lang="ja-JP" altLang="en-US" smtClean="0"/>
              <a:t>‹#›</a:t>
            </a:fld>
            <a:endParaRPr kumimoji="1" lang="ja-JP" altLang="en-US"/>
          </a:p>
        </p:txBody>
      </p:sp>
    </p:spTree>
    <p:extLst>
      <p:ext uri="{BB962C8B-B14F-4D97-AF65-F5344CB8AC3E}">
        <p14:creationId xmlns:p14="http://schemas.microsoft.com/office/powerpoint/2010/main" val="396309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7/15/2014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7/15/2014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7/15/2014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sz="1800"/>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7/15/2014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7/15/2014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7/15/2014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7/15/2014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7/15/2014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7/15/2014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7/15/2014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7/15/2014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7/15/2014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kumimoji="1"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kumimoji="1" sz="1400" kern="1200">
          <a:solidFill>
            <a:schemeClr val="bg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日本教育史研究入門</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p:txBody>
          <a:bodyPr>
            <a:noAutofit/>
          </a:bodyPr>
          <a:lstStyle/>
          <a:p>
            <a:r>
              <a:rPr kumimoji="1" lang="ja-JP" altLang="en-US" sz="2800" dirty="0" smtClean="0">
                <a:latin typeface="麗流隷書" panose="02000609000000000000" pitchFamily="1" charset="-128"/>
                <a:ea typeface="麗流隷書" panose="02000609000000000000" pitchFamily="1" charset="-128"/>
              </a:rPr>
              <a:t>教育社会史研究室　新谷恭明</a:t>
            </a:r>
            <a:endParaRPr kumimoji="1" lang="ja-JP" altLang="en-US" sz="2800" dirty="0">
              <a:latin typeface="麗流隷書" panose="02000609000000000000" pitchFamily="1" charset="-128"/>
              <a:ea typeface="麗流隷書" panose="02000609000000000000" pitchFamily="1"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3893674"/>
            <a:ext cx="2009775" cy="1576775"/>
          </a:xfrm>
          <a:prstGeom prst="rect">
            <a:avLst/>
          </a:prstGeom>
        </p:spPr>
      </p:pic>
      <p:sp>
        <p:nvSpPr>
          <p:cNvPr id="5" name="正方形/長方形 4"/>
          <p:cNvSpPr/>
          <p:nvPr/>
        </p:nvSpPr>
        <p:spPr>
          <a:xfrm>
            <a:off x="5419726" y="1523999"/>
            <a:ext cx="1352550" cy="260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教育学研究入門シリーズ</a:t>
            </a:r>
            <a:endParaRPr kumimoji="1" lang="ja-JP" altLang="en-US" sz="800" dirty="0"/>
          </a:p>
        </p:txBody>
      </p:sp>
    </p:spTree>
    <p:extLst>
      <p:ext uri="{BB962C8B-B14F-4D97-AF65-F5344CB8AC3E}">
        <p14:creationId xmlns:p14="http://schemas.microsoft.com/office/powerpoint/2010/main" val="1191326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 1"/>
          <p:cNvSpPr/>
          <p:nvPr/>
        </p:nvSpPr>
        <p:spPr>
          <a:xfrm>
            <a:off x="2945081" y="843143"/>
            <a:ext cx="5082639" cy="2090057"/>
          </a:xfrm>
          <a:prstGeom prst="cloud">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smtClean="0">
                <a:solidFill>
                  <a:schemeClr val="bg1"/>
                </a:solidFill>
                <a:latin typeface="HGP創英角ﾎﾟｯﾌﾟ体" panose="040B0A00000000000000" pitchFamily="50" charset="-128"/>
                <a:ea typeface="HGP創英角ﾎﾟｯﾌﾟ体" panose="040B0A00000000000000" pitchFamily="50" charset="-128"/>
              </a:rPr>
              <a:t>歴史研究</a:t>
            </a:r>
            <a:endParaRPr kumimoji="1" lang="ja-JP" altLang="en-US" sz="6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 name="線吹き出し 1 (枠付き) 2"/>
          <p:cNvSpPr/>
          <p:nvPr/>
        </p:nvSpPr>
        <p:spPr>
          <a:xfrm>
            <a:off x="1603169" y="3645725"/>
            <a:ext cx="1995054" cy="1377537"/>
          </a:xfrm>
          <a:prstGeom prst="borderCallout1">
            <a:avLst>
              <a:gd name="adj1" fmla="val 25781"/>
              <a:gd name="adj2" fmla="val 105358"/>
              <a:gd name="adj3" fmla="val -62500"/>
              <a:gd name="adj4" fmla="val 16285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HG丸ｺﾞｼｯｸM-PRO" panose="020F0600000000000000" pitchFamily="50" charset="-128"/>
                <a:ea typeface="HG丸ｺﾞｼｯｸM-PRO" panose="020F0600000000000000" pitchFamily="50" charset="-128"/>
              </a:rPr>
              <a:t>提供する普遍性</a:t>
            </a: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 name="線吹き出し 1 (枠付き) 3"/>
          <p:cNvSpPr/>
          <p:nvPr/>
        </p:nvSpPr>
        <p:spPr>
          <a:xfrm>
            <a:off x="6768935" y="3645725"/>
            <a:ext cx="2078182" cy="1324098"/>
          </a:xfrm>
          <a:prstGeom prst="borderCallout1">
            <a:avLst>
              <a:gd name="adj1" fmla="val 18750"/>
              <a:gd name="adj2" fmla="val -8333"/>
              <a:gd name="adj3" fmla="val -66491"/>
              <a:gd name="adj4" fmla="val -60048"/>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HG丸ｺﾞｼｯｸM-PRO" panose="020F0600000000000000" pitchFamily="50" charset="-128"/>
                <a:ea typeface="HG丸ｺﾞｼｯｸM-PRO" panose="020F0600000000000000" pitchFamily="50" charset="-128"/>
              </a:rPr>
              <a:t>示す</a:t>
            </a:r>
          </a:p>
          <a:p>
            <a:pPr algn="ctr"/>
            <a:r>
              <a:rPr kumimoji="1" lang="ja-JP" altLang="en-US" sz="3200" dirty="0" smtClean="0">
                <a:solidFill>
                  <a:schemeClr val="bg1"/>
                </a:solidFill>
                <a:latin typeface="HG丸ｺﾞｼｯｸM-PRO" panose="020F0600000000000000" pitchFamily="50" charset="-128"/>
                <a:ea typeface="HG丸ｺﾞｼｯｸM-PRO" panose="020F0600000000000000" pitchFamily="50" charset="-128"/>
              </a:rPr>
              <a:t>価値観</a:t>
            </a: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雲 5"/>
          <p:cNvSpPr/>
          <p:nvPr/>
        </p:nvSpPr>
        <p:spPr>
          <a:xfrm>
            <a:off x="8324603" y="4463637"/>
            <a:ext cx="2481942" cy="1012371"/>
          </a:xfrm>
          <a:prstGeom prst="cloud">
            <a:avLst/>
          </a:prstGeom>
          <a:solidFill>
            <a:srgbClr val="FE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HG丸ｺﾞｼｯｸM-PRO" panose="020F0600000000000000" pitchFamily="50" charset="-128"/>
                <a:ea typeface="HG丸ｺﾞｼｯｸM-PRO" panose="020F0600000000000000" pitchFamily="50" charset="-128"/>
              </a:rPr>
              <a:t>歴史観</a:t>
            </a: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992" y="5245053"/>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723" y="5395213"/>
            <a:ext cx="1338263" cy="9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 4"/>
          <p:cNvSpPr/>
          <p:nvPr/>
        </p:nvSpPr>
        <p:spPr>
          <a:xfrm>
            <a:off x="2976236" y="4574861"/>
            <a:ext cx="1757548" cy="1116280"/>
          </a:xfrm>
          <a:prstGeom prst="cloud">
            <a:avLst/>
          </a:prstGeom>
          <a:solidFill>
            <a:srgbClr val="FE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HG丸ｺﾞｼｯｸM-PRO" panose="020F0600000000000000" pitchFamily="50" charset="-128"/>
                <a:ea typeface="HG丸ｺﾞｼｯｸM-PRO" panose="020F0600000000000000" pitchFamily="50" charset="-128"/>
              </a:rPr>
              <a:t>史実</a:t>
            </a: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1038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out)">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雲 6"/>
          <p:cNvSpPr/>
          <p:nvPr/>
        </p:nvSpPr>
        <p:spPr>
          <a:xfrm>
            <a:off x="3548990" y="3328167"/>
            <a:ext cx="5179373" cy="310110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5400" dirty="0" smtClean="0">
                <a:latin typeface="HGP創英角ﾎﾟｯﾌﾟ体" panose="040B0A00000000000000" pitchFamily="50" charset="-128"/>
                <a:ea typeface="HGP創英角ﾎﾟｯﾌﾟ体" panose="040B0A00000000000000" pitchFamily="50" charset="-128"/>
              </a:rPr>
              <a:t>史料について－史実を語るもの</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144" y="4699348"/>
            <a:ext cx="1338263" cy="9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雲形吹き出し 3"/>
          <p:cNvSpPr/>
          <p:nvPr/>
        </p:nvSpPr>
        <p:spPr>
          <a:xfrm>
            <a:off x="2125684" y="1591294"/>
            <a:ext cx="2446317" cy="2897579"/>
          </a:xfrm>
          <a:prstGeom prst="cloudCallout">
            <a:avLst>
              <a:gd name="adj1" fmla="val -27371"/>
              <a:gd name="adj2" fmla="val 64461"/>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あらゆる記録が歴史を作っている。</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615" y="2321739"/>
            <a:ext cx="9969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5"/>
          <p:cNvSpPr/>
          <p:nvPr/>
        </p:nvSpPr>
        <p:spPr>
          <a:xfrm>
            <a:off x="6705177" y="1591291"/>
            <a:ext cx="3164672" cy="3108057"/>
          </a:xfrm>
          <a:prstGeom prst="cloudCallout">
            <a:avLst>
              <a:gd name="adj1" fmla="val 59369"/>
              <a:gd name="adj2" fmla="val -9535"/>
            </a:avLst>
          </a:prstGeom>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この世に起きたあらゆることは史実であり、その記録を史料と言うのだ。</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319" y="3467448"/>
            <a:ext cx="1477962"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206" y="4318702"/>
            <a:ext cx="1277938"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7699" y="5537094"/>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雲形吹き出し 7"/>
          <p:cNvSpPr/>
          <p:nvPr/>
        </p:nvSpPr>
        <p:spPr>
          <a:xfrm>
            <a:off x="9446719" y="3645725"/>
            <a:ext cx="2202975" cy="2288276"/>
          </a:xfrm>
          <a:prstGeom prst="cloudCallout">
            <a:avLst>
              <a:gd name="adj1" fmla="val -46888"/>
              <a:gd name="adj2" fmla="val 50353"/>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いろんなことがあったなあ。</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798" y="4862849"/>
            <a:ext cx="1758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692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 calcmode="lin" valueType="num">
                                      <p:cBhvr>
                                        <p:cTn id="26" dur="500" fill="hold"/>
                                        <p:tgtEl>
                                          <p:spTgt spid="1030"/>
                                        </p:tgtEl>
                                        <p:attrNameLst>
                                          <p:attrName>ppt_w</p:attrName>
                                        </p:attrNameLst>
                                      </p:cBhvr>
                                      <p:tavLst>
                                        <p:tav tm="0">
                                          <p:val>
                                            <p:fltVal val="0"/>
                                          </p:val>
                                        </p:tav>
                                        <p:tav tm="100000">
                                          <p:val>
                                            <p:strVal val="#ppt_w"/>
                                          </p:val>
                                        </p:tav>
                                      </p:tavLst>
                                    </p:anim>
                                    <p:anim calcmode="lin" valueType="num">
                                      <p:cBhvr>
                                        <p:cTn id="27" dur="500" fill="hold"/>
                                        <p:tgtEl>
                                          <p:spTgt spid="1030"/>
                                        </p:tgtEl>
                                        <p:attrNameLst>
                                          <p:attrName>ppt_h</p:attrName>
                                        </p:attrNameLst>
                                      </p:cBhvr>
                                      <p:tavLst>
                                        <p:tav tm="0">
                                          <p:val>
                                            <p:fltVal val="0"/>
                                          </p:val>
                                        </p:tav>
                                        <p:tav tm="100000">
                                          <p:val>
                                            <p:strVal val="#ppt_h"/>
                                          </p:val>
                                        </p:tav>
                                      </p:tavLst>
                                    </p:anim>
                                    <p:animEffect transition="in" filter="fade">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par>
                          <p:cTn id="37" fill="hold">
                            <p:stCondLst>
                              <p:cond delay="500"/>
                            </p:stCondLst>
                            <p:childTnLst>
                              <p:par>
                                <p:cTn id="38" presetID="53" presetClass="entr" presetSubtype="16" fill="hold" nodeType="afterEffect">
                                  <p:stCondLst>
                                    <p:cond delay="100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2000" fill="hold"/>
                                        <p:tgtEl>
                                          <p:spTgt spid="1028"/>
                                        </p:tgtEl>
                                        <p:attrNameLst>
                                          <p:attrName>ppt_w</p:attrName>
                                        </p:attrNameLst>
                                      </p:cBhvr>
                                      <p:tavLst>
                                        <p:tav tm="0">
                                          <p:val>
                                            <p:fltVal val="0"/>
                                          </p:val>
                                        </p:tav>
                                        <p:tav tm="100000">
                                          <p:val>
                                            <p:strVal val="#ppt_w"/>
                                          </p:val>
                                        </p:tav>
                                      </p:tavLst>
                                    </p:anim>
                                    <p:anim calcmode="lin" valueType="num">
                                      <p:cBhvr>
                                        <p:cTn id="41" dur="2000" fill="hold"/>
                                        <p:tgtEl>
                                          <p:spTgt spid="1028"/>
                                        </p:tgtEl>
                                        <p:attrNameLst>
                                          <p:attrName>ppt_h</p:attrName>
                                        </p:attrNameLst>
                                      </p:cBhvr>
                                      <p:tavLst>
                                        <p:tav tm="0">
                                          <p:val>
                                            <p:fltVal val="0"/>
                                          </p:val>
                                        </p:tav>
                                        <p:tav tm="100000">
                                          <p:val>
                                            <p:strVal val="#ppt_h"/>
                                          </p:val>
                                        </p:tav>
                                      </p:tavLst>
                                    </p:anim>
                                    <p:animEffect transition="in" filter="fade">
                                      <p:cBhvr>
                                        <p:cTn id="42" dur="2000"/>
                                        <p:tgtEl>
                                          <p:spTgt spid="1028"/>
                                        </p:tgtEl>
                                      </p:cBhvr>
                                    </p:animEffect>
                                  </p:childTnLst>
                                </p:cTn>
                              </p:par>
                            </p:childTnLst>
                          </p:cTn>
                        </p:par>
                        <p:par>
                          <p:cTn id="43" fill="hold">
                            <p:stCondLst>
                              <p:cond delay="3500"/>
                            </p:stCondLst>
                            <p:childTnLst>
                              <p:par>
                                <p:cTn id="44" presetID="53" presetClass="entr" presetSubtype="16" fill="hold" nodeType="afterEffect">
                                  <p:stCondLst>
                                    <p:cond delay="300"/>
                                  </p:stCondLst>
                                  <p:childTnLst>
                                    <p:set>
                                      <p:cBhvr>
                                        <p:cTn id="45" dur="1" fill="hold">
                                          <p:stCondLst>
                                            <p:cond delay="0"/>
                                          </p:stCondLst>
                                        </p:cTn>
                                        <p:tgtEl>
                                          <p:spTgt spid="1027"/>
                                        </p:tgtEl>
                                        <p:attrNameLst>
                                          <p:attrName>style.visibility</p:attrName>
                                        </p:attrNameLst>
                                      </p:cBhvr>
                                      <p:to>
                                        <p:strVal val="visible"/>
                                      </p:to>
                                    </p:set>
                                    <p:anim calcmode="lin" valueType="num">
                                      <p:cBhvr>
                                        <p:cTn id="46" dur="2000" fill="hold"/>
                                        <p:tgtEl>
                                          <p:spTgt spid="1027"/>
                                        </p:tgtEl>
                                        <p:attrNameLst>
                                          <p:attrName>ppt_w</p:attrName>
                                        </p:attrNameLst>
                                      </p:cBhvr>
                                      <p:tavLst>
                                        <p:tav tm="0">
                                          <p:val>
                                            <p:fltVal val="0"/>
                                          </p:val>
                                        </p:tav>
                                        <p:tav tm="100000">
                                          <p:val>
                                            <p:strVal val="#ppt_w"/>
                                          </p:val>
                                        </p:tav>
                                      </p:tavLst>
                                    </p:anim>
                                    <p:anim calcmode="lin" valueType="num">
                                      <p:cBhvr>
                                        <p:cTn id="47" dur="2000" fill="hold"/>
                                        <p:tgtEl>
                                          <p:spTgt spid="1027"/>
                                        </p:tgtEl>
                                        <p:attrNameLst>
                                          <p:attrName>ppt_h</p:attrName>
                                        </p:attrNameLst>
                                      </p:cBhvr>
                                      <p:tavLst>
                                        <p:tav tm="0">
                                          <p:val>
                                            <p:fltVal val="0"/>
                                          </p:val>
                                        </p:tav>
                                        <p:tav tm="100000">
                                          <p:val>
                                            <p:strVal val="#ppt_h"/>
                                          </p:val>
                                        </p:tav>
                                      </p:tavLst>
                                    </p:anim>
                                    <p:animEffect transition="in" filter="fade">
                                      <p:cBhvr>
                                        <p:cTn id="48" dur="2000"/>
                                        <p:tgtEl>
                                          <p:spTgt spid="1027"/>
                                        </p:tgtEl>
                                      </p:cBhvr>
                                    </p:animEffect>
                                  </p:childTnLst>
                                </p:cTn>
                              </p:par>
                            </p:childTnLst>
                          </p:cTn>
                        </p:par>
                        <p:par>
                          <p:cTn id="49" fill="hold">
                            <p:stCondLst>
                              <p:cond delay="5800"/>
                            </p:stCondLst>
                            <p:childTnLst>
                              <p:par>
                                <p:cTn id="50" presetID="53" presetClass="entr" presetSubtype="16"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 calcmode="lin" valueType="num">
                                      <p:cBhvr>
                                        <p:cTn id="52" dur="2000" fill="hold"/>
                                        <p:tgtEl>
                                          <p:spTgt spid="1031"/>
                                        </p:tgtEl>
                                        <p:attrNameLst>
                                          <p:attrName>ppt_w</p:attrName>
                                        </p:attrNameLst>
                                      </p:cBhvr>
                                      <p:tavLst>
                                        <p:tav tm="0">
                                          <p:val>
                                            <p:fltVal val="0"/>
                                          </p:val>
                                        </p:tav>
                                        <p:tav tm="100000">
                                          <p:val>
                                            <p:strVal val="#ppt_w"/>
                                          </p:val>
                                        </p:tav>
                                      </p:tavLst>
                                    </p:anim>
                                    <p:anim calcmode="lin" valueType="num">
                                      <p:cBhvr>
                                        <p:cTn id="53" dur="2000" fill="hold"/>
                                        <p:tgtEl>
                                          <p:spTgt spid="1031"/>
                                        </p:tgtEl>
                                        <p:attrNameLst>
                                          <p:attrName>ppt_h</p:attrName>
                                        </p:attrNameLst>
                                      </p:cBhvr>
                                      <p:tavLst>
                                        <p:tav tm="0">
                                          <p:val>
                                            <p:fltVal val="0"/>
                                          </p:val>
                                        </p:tav>
                                        <p:tav tm="100000">
                                          <p:val>
                                            <p:strVal val="#ppt_h"/>
                                          </p:val>
                                        </p:tav>
                                      </p:tavLst>
                                    </p:anim>
                                    <p:animEffect transition="in" filter="fade">
                                      <p:cBhvr>
                                        <p:cTn id="54" dur="2000"/>
                                        <p:tgtEl>
                                          <p:spTgt spid="103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史料について－史実を語る</a:t>
            </a:r>
            <a:r>
              <a:rPr lang="ja-JP" altLang="en-US" dirty="0" smtClean="0">
                <a:latin typeface="HGP創英角ﾎﾟｯﾌﾟ体" panose="040B0A00000000000000" pitchFamily="50" charset="-128"/>
                <a:ea typeface="HGP創英角ﾎﾟｯﾌﾟ体" panose="040B0A00000000000000" pitchFamily="50" charset="-128"/>
              </a:rPr>
              <a:t>もの</a:t>
            </a:r>
            <a:r>
              <a:rPr lang="en-US" altLang="ja-JP" dirty="0" smtClean="0">
                <a:latin typeface="HGP創英角ﾎﾟｯﾌﾟ体" panose="040B0A00000000000000" pitchFamily="50" charset="-128"/>
                <a:ea typeface="HGP創英角ﾎﾟｯﾌﾟ体" panose="040B0A00000000000000" pitchFamily="50" charset="-128"/>
              </a:rPr>
              <a:t>Ⅱ</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69" y="2120072"/>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雲形吹き出し 3"/>
          <p:cNvSpPr/>
          <p:nvPr/>
        </p:nvSpPr>
        <p:spPr>
          <a:xfrm>
            <a:off x="1886552" y="1694913"/>
            <a:ext cx="2743200" cy="2626829"/>
          </a:xfrm>
          <a:prstGeom prst="cloudCallout">
            <a:avLst>
              <a:gd name="adj1" fmla="val -63991"/>
              <a:gd name="adj2" fmla="val -5067"/>
            </a:avLst>
          </a:prstGeom>
        </p:spPr>
        <p:style>
          <a:lnRef idx="2">
            <a:schemeClr val="accent1"/>
          </a:lnRef>
          <a:fillRef idx="1">
            <a:schemeClr val="lt1"/>
          </a:fillRef>
          <a:effectRef idx="0">
            <a:schemeClr val="accent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一口に史料と言ってもいろいろあるのだ。</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stretch>
            <a:fillRect/>
          </a:stretch>
        </p:blipFill>
        <p:spPr>
          <a:xfrm>
            <a:off x="9994686" y="3234942"/>
            <a:ext cx="1374300" cy="2173600"/>
          </a:xfrm>
          <a:prstGeom prst="rect">
            <a:avLst/>
          </a:prstGeom>
        </p:spPr>
      </p:pic>
      <p:sp>
        <p:nvSpPr>
          <p:cNvPr id="6" name="角丸四角形吹き出し 5"/>
          <p:cNvSpPr/>
          <p:nvPr/>
        </p:nvSpPr>
        <p:spPr>
          <a:xfrm>
            <a:off x="6689558" y="2014194"/>
            <a:ext cx="2704699" cy="3683962"/>
          </a:xfrm>
          <a:prstGeom prst="wedgeRoundRectCallout">
            <a:avLst>
              <a:gd name="adj1" fmla="val 75888"/>
              <a:gd name="adj2" fmla="val 317"/>
              <a:gd name="adj3" fmla="val 16667"/>
            </a:avLst>
          </a:prstGeom>
          <a:solidFill>
            <a:srgbClr val="FEDEF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400" dirty="0" smtClean="0">
                <a:solidFill>
                  <a:srgbClr val="FF0000"/>
                </a:solidFill>
                <a:latin typeface="麗流隷書" panose="02000609000000000000" pitchFamily="1" charset="-128"/>
                <a:ea typeface="麗流隷書" panose="02000609000000000000" pitchFamily="1" charset="-128"/>
              </a:rPr>
              <a:t>第一次史料</a:t>
            </a:r>
          </a:p>
          <a:p>
            <a:r>
              <a:rPr kumimoji="1" lang="ja-JP" altLang="en-US" sz="4400" dirty="0" smtClean="0">
                <a:solidFill>
                  <a:srgbClr val="FF0000"/>
                </a:solidFill>
                <a:latin typeface="麗流隷書" panose="02000609000000000000" pitchFamily="1" charset="-128"/>
                <a:ea typeface="麗流隷書" panose="02000609000000000000" pitchFamily="1" charset="-128"/>
              </a:rPr>
              <a:t>第二次史料</a:t>
            </a:r>
          </a:p>
          <a:p>
            <a:r>
              <a:rPr kumimoji="1" lang="ja-JP" altLang="en-US" sz="4400" dirty="0" smtClean="0">
                <a:solidFill>
                  <a:srgbClr val="FF0000"/>
                </a:solidFill>
                <a:latin typeface="麗流隷書" panose="02000609000000000000" pitchFamily="1" charset="-128"/>
                <a:ea typeface="麗流隷書" panose="02000609000000000000" pitchFamily="1" charset="-128"/>
              </a:rPr>
              <a:t>第三次史料</a:t>
            </a:r>
            <a:endParaRPr kumimoji="1" lang="ja-JP" altLang="en-US" sz="4400" dirty="0">
              <a:solidFill>
                <a:srgbClr val="FF0000"/>
              </a:solidFill>
              <a:latin typeface="麗流隷書" panose="02000609000000000000" pitchFamily="1" charset="-128"/>
              <a:ea typeface="麗流隷書" panose="02000609000000000000" pitchFamily="1" charset="-128"/>
            </a:endParaRPr>
          </a:p>
        </p:txBody>
      </p:sp>
      <p:sp>
        <p:nvSpPr>
          <p:cNvPr id="7" name="雲形吹き出し 6"/>
          <p:cNvSpPr/>
          <p:nvPr/>
        </p:nvSpPr>
        <p:spPr>
          <a:xfrm>
            <a:off x="10002707" y="1114178"/>
            <a:ext cx="1796261" cy="2011788"/>
          </a:xfrm>
          <a:prstGeom prst="cloudCallout">
            <a:avLst>
              <a:gd name="adj1" fmla="val -4222"/>
              <a:gd name="adj2" fmla="val 625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こんな感じかな。</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530" y="5374061"/>
            <a:ext cx="11271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雲形吹き出し 8"/>
          <p:cNvSpPr/>
          <p:nvPr/>
        </p:nvSpPr>
        <p:spPr>
          <a:xfrm>
            <a:off x="4244741" y="2406317"/>
            <a:ext cx="3012707" cy="2820202"/>
          </a:xfrm>
          <a:prstGeom prst="cloudCallout">
            <a:avLst/>
          </a:prstGeom>
          <a:solidFill>
            <a:schemeClr val="tx2">
              <a:lumMod val="90000"/>
            </a:schemeClr>
          </a:solidFill>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写真や絵。動画、文芸作品、実物なんかも史料と言えば史料だ。</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雲形吹き出し 9"/>
          <p:cNvSpPr/>
          <p:nvPr/>
        </p:nvSpPr>
        <p:spPr>
          <a:xfrm>
            <a:off x="1833688" y="1676529"/>
            <a:ext cx="2877954" cy="2645213"/>
          </a:xfrm>
          <a:prstGeom prst="cloudCallout">
            <a:avLst>
              <a:gd name="adj1" fmla="val -61636"/>
              <a:gd name="adj2" fmla="val -4817"/>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その時に起きたことを説明・証明できればそれは史料なのだ。</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5"/>
          <a:stretch>
            <a:fillRect/>
          </a:stretch>
        </p:blipFill>
        <p:spPr>
          <a:xfrm>
            <a:off x="1156003" y="4665140"/>
            <a:ext cx="840583" cy="1621200"/>
          </a:xfrm>
          <a:prstGeom prst="rect">
            <a:avLst/>
          </a:prstGeom>
        </p:spPr>
      </p:pic>
      <p:sp>
        <p:nvSpPr>
          <p:cNvPr id="13" name="雲形吹き出し 12"/>
          <p:cNvSpPr/>
          <p:nvPr/>
        </p:nvSpPr>
        <p:spPr>
          <a:xfrm>
            <a:off x="2194560" y="4013736"/>
            <a:ext cx="2541070" cy="2435190"/>
          </a:xfrm>
          <a:prstGeom prst="cloudCallout">
            <a:avLst>
              <a:gd name="adj1" fmla="val -62121"/>
              <a:gd name="adj2" fmla="val 159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公文書とか私文書とかいう区分もあるし。</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84339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
                                        <p:tgtEl>
                                          <p:spTgt spid="5"/>
                                        </p:tgtEl>
                                      </p:cBhvr>
                                    </p:animEffect>
                                    <p:anim calcmode="lin" valueType="num">
                                      <p:cBhvr>
                                        <p:cTn id="39" dur="400" fill="hold"/>
                                        <p:tgtEl>
                                          <p:spTgt spid="5"/>
                                        </p:tgtEl>
                                        <p:attrNameLst>
                                          <p:attrName>ppt_x</p:attrName>
                                        </p:attrNameLst>
                                      </p:cBhvr>
                                      <p:tavLst>
                                        <p:tav tm="0">
                                          <p:val>
                                            <p:strVal val="#ppt_x"/>
                                          </p:val>
                                        </p:tav>
                                        <p:tav tm="100000">
                                          <p:val>
                                            <p:strVal val="#ppt_x"/>
                                          </p:val>
                                        </p:tav>
                                      </p:tavLst>
                                    </p:anim>
                                    <p:anim calcmode="lin" valueType="num">
                                      <p:cBhvr>
                                        <p:cTn id="40" dur="400" fill="hold"/>
                                        <p:tgtEl>
                                          <p:spTgt spid="5"/>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childTnLst>
                          </p:cTn>
                        </p:par>
                        <p:par>
                          <p:cTn id="53" fill="hold">
                            <p:stCondLst>
                              <p:cond delay="500"/>
                            </p:stCondLst>
                            <p:childTnLst>
                              <p:par>
                                <p:cTn id="54" presetID="41" presetClass="entr" presetSubtype="0" fill="hold" nodeType="afterEffect">
                                  <p:stCondLst>
                                    <p:cond delay="0"/>
                                  </p:stCondLst>
                                  <p:iterate type="lt">
                                    <p:tmPct val="10000"/>
                                  </p:iterate>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p:cTn id="5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nodeType="clickEffect">
                                  <p:stCondLst>
                                    <p:cond delay="0"/>
                                  </p:stCondLst>
                                  <p:iterate type="lt">
                                    <p:tmPct val="10000"/>
                                  </p:iterate>
                                  <p:childTnLst>
                                    <p:set>
                                      <p:cBhvr>
                                        <p:cTn id="64" dur="1" fill="hold">
                                          <p:stCondLst>
                                            <p:cond delay="0"/>
                                          </p:stCondLst>
                                        </p:cTn>
                                        <p:tgtEl>
                                          <p:spTgt spid="6">
                                            <p:txEl>
                                              <p:pRg st="1" end="1"/>
                                            </p:txEl>
                                          </p:spTgt>
                                        </p:tgtEl>
                                        <p:attrNameLst>
                                          <p:attrName>style.visibility</p:attrName>
                                        </p:attrNameLst>
                                      </p:cBhvr>
                                      <p:to>
                                        <p:strVal val="visible"/>
                                      </p:to>
                                    </p:set>
                                    <p:anim calcmode="lin" valueType="num">
                                      <p:cBhvr>
                                        <p:cTn id="65"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67"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nodeType="clickEffect">
                                  <p:stCondLst>
                                    <p:cond delay="0"/>
                                  </p:stCondLst>
                                  <p:iterate type="lt">
                                    <p:tmPct val="10000"/>
                                  </p:iterate>
                                  <p:childTnLst>
                                    <p:set>
                                      <p:cBhvr>
                                        <p:cTn id="73" dur="1" fill="hold">
                                          <p:stCondLst>
                                            <p:cond delay="0"/>
                                          </p:stCondLst>
                                        </p:cTn>
                                        <p:tgtEl>
                                          <p:spTgt spid="6">
                                            <p:txEl>
                                              <p:pRg st="2" end="2"/>
                                            </p:txEl>
                                          </p:spTgt>
                                        </p:tgtEl>
                                        <p:attrNameLst>
                                          <p:attrName>style.visibility</p:attrName>
                                        </p:attrNameLst>
                                      </p:cBhvr>
                                      <p:to>
                                        <p:strVal val="visible"/>
                                      </p:to>
                                    </p:set>
                                    <p:anim calcmode="lin" valueType="num">
                                      <p:cBhvr>
                                        <p:cTn id="74"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76"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6">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down)">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9"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0-#ppt_w/2"/>
                                          </p:val>
                                        </p:tav>
                                        <p:tav tm="100000">
                                          <p:val>
                                            <p:strVal val="#ppt_x"/>
                                          </p:val>
                                        </p:tav>
                                      </p:tavLst>
                                    </p:anim>
                                    <p:anim calcmode="lin" valueType="num">
                                      <p:cBhvr additive="base">
                                        <p:cTn id="9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5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4"/>
                                        </p:tgtEl>
                                      </p:cBhvr>
                                    </p:animEffect>
                                    <p:set>
                                      <p:cBhvr>
                                        <p:cTn id="104" dur="1" fill="hold">
                                          <p:stCondLst>
                                            <p:cond delay="499"/>
                                          </p:stCondLst>
                                        </p:cTn>
                                        <p:tgtEl>
                                          <p:spTgt spid="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7" grpId="0" animBg="1"/>
      <p:bldP spid="9" grpId="0" animBg="1"/>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 3"/>
          <p:cNvSpPr/>
          <p:nvPr/>
        </p:nvSpPr>
        <p:spPr>
          <a:xfrm>
            <a:off x="1501541" y="587141"/>
            <a:ext cx="9634888" cy="1905802"/>
          </a:xfrm>
          <a:prstGeom prst="cloud">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solidFill>
                  <a:schemeClr val="bg1"/>
                </a:solidFill>
                <a:latin typeface="HGP創英角ﾎﾟｯﾌﾟ体" panose="040B0A00000000000000" pitchFamily="50" charset="-128"/>
                <a:ea typeface="HGP創英角ﾎﾟｯﾌﾟ体" panose="040B0A00000000000000" pitchFamily="50" charset="-128"/>
              </a:rPr>
              <a:t>史実を確認する</a:t>
            </a:r>
            <a:endParaRPr kumimoji="1" lang="ja-JP" altLang="en-US" sz="6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2"/>
          <a:stretch>
            <a:fillRect/>
          </a:stretch>
        </p:blipFill>
        <p:spPr>
          <a:xfrm>
            <a:off x="1055470" y="2492943"/>
            <a:ext cx="1479281" cy="2164067"/>
          </a:xfrm>
          <a:prstGeom prst="rect">
            <a:avLst/>
          </a:prstGeom>
        </p:spPr>
      </p:pic>
      <p:pic>
        <p:nvPicPr>
          <p:cNvPr id="6" name="図 5"/>
          <p:cNvPicPr>
            <a:picLocks noChangeAspect="1"/>
          </p:cNvPicPr>
          <p:nvPr/>
        </p:nvPicPr>
        <p:blipFill>
          <a:blip r:embed="rId3"/>
          <a:stretch>
            <a:fillRect/>
          </a:stretch>
        </p:blipFill>
        <p:spPr>
          <a:xfrm>
            <a:off x="2534751" y="3574976"/>
            <a:ext cx="2242781" cy="1372800"/>
          </a:xfrm>
          <a:prstGeom prst="rect">
            <a:avLst/>
          </a:prstGeom>
        </p:spPr>
      </p:pic>
      <p:sp>
        <p:nvSpPr>
          <p:cNvPr id="7" name="雲形吹き出し 6"/>
          <p:cNvSpPr/>
          <p:nvPr/>
        </p:nvSpPr>
        <p:spPr>
          <a:xfrm>
            <a:off x="2588369" y="1751798"/>
            <a:ext cx="1913870" cy="2148429"/>
          </a:xfrm>
          <a:prstGeom prst="cloudCallout">
            <a:avLst>
              <a:gd name="adj1" fmla="val -63078"/>
              <a:gd name="adj2" fmla="val 34510"/>
            </a:avLst>
          </a:prstGeom>
          <a:solidFill>
            <a:srgbClr val="FEDEF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まずは史料ね。</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4"/>
          <a:stretch>
            <a:fillRect/>
          </a:stretch>
        </p:blipFill>
        <p:spPr>
          <a:xfrm>
            <a:off x="4777532" y="4025013"/>
            <a:ext cx="1826313" cy="1107065"/>
          </a:xfrm>
          <a:prstGeom prst="rect">
            <a:avLst/>
          </a:prstGeom>
        </p:spPr>
      </p:pic>
      <p:sp>
        <p:nvSpPr>
          <p:cNvPr id="9" name="大波 8"/>
          <p:cNvSpPr/>
          <p:nvPr/>
        </p:nvSpPr>
        <p:spPr>
          <a:xfrm>
            <a:off x="6833937" y="3580249"/>
            <a:ext cx="1896177" cy="889528"/>
          </a:xfrm>
          <a:prstGeom prst="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2">
                    <a:lumMod val="75000"/>
                  </a:schemeClr>
                </a:solidFill>
                <a:latin typeface="AR教科書体M" panose="03000609000000000000" pitchFamily="65" charset="-128"/>
                <a:ea typeface="AR教科書体M" panose="03000609000000000000" pitchFamily="65" charset="-128"/>
              </a:rPr>
              <a:t>史料批判</a:t>
            </a:r>
            <a:endParaRPr kumimoji="1" lang="ja-JP" altLang="en-US" sz="2400" dirty="0">
              <a:solidFill>
                <a:schemeClr val="accent2">
                  <a:lumMod val="75000"/>
                </a:schemeClr>
              </a:solidFill>
              <a:latin typeface="AR教科書体M" panose="03000609000000000000" pitchFamily="65" charset="-128"/>
              <a:ea typeface="AR教科書体M" panose="03000609000000000000" pitchFamily="65" charset="-128"/>
            </a:endParaRPr>
          </a:p>
        </p:txBody>
      </p:sp>
      <p:sp>
        <p:nvSpPr>
          <p:cNvPr id="10" name="大波 9"/>
          <p:cNvSpPr/>
          <p:nvPr/>
        </p:nvSpPr>
        <p:spPr>
          <a:xfrm>
            <a:off x="6833936" y="2492943"/>
            <a:ext cx="1896177" cy="893532"/>
          </a:xfrm>
          <a:prstGeom prst="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2">
                    <a:lumMod val="75000"/>
                  </a:schemeClr>
                </a:solidFill>
                <a:latin typeface="AR教科書体M" panose="03000609000000000000" pitchFamily="65" charset="-128"/>
                <a:ea typeface="AR教科書体M" panose="03000609000000000000" pitchFamily="65" charset="-128"/>
              </a:rPr>
              <a:t>史料の解読</a:t>
            </a:r>
            <a:endParaRPr kumimoji="1" lang="ja-JP" altLang="en-US" sz="2400" dirty="0">
              <a:solidFill>
                <a:schemeClr val="accent2">
                  <a:lumMod val="75000"/>
                </a:schemeClr>
              </a:solidFill>
              <a:latin typeface="AR教科書体M" panose="03000609000000000000" pitchFamily="65" charset="-128"/>
              <a:ea typeface="AR教科書体M" panose="03000609000000000000" pitchFamily="65" charset="-128"/>
            </a:endParaRPr>
          </a:p>
        </p:txBody>
      </p:sp>
      <p:sp>
        <p:nvSpPr>
          <p:cNvPr id="11" name="大波 10"/>
          <p:cNvSpPr/>
          <p:nvPr/>
        </p:nvSpPr>
        <p:spPr>
          <a:xfrm>
            <a:off x="6833936" y="4845512"/>
            <a:ext cx="2521819" cy="943276"/>
          </a:xfrm>
          <a:prstGeom prst="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2">
                    <a:lumMod val="75000"/>
                  </a:schemeClr>
                </a:solidFill>
                <a:latin typeface="AR教科書体M" panose="03000609000000000000" pitchFamily="65" charset="-128"/>
                <a:ea typeface="AR教科書体M" panose="03000609000000000000" pitchFamily="65" charset="-128"/>
              </a:rPr>
              <a:t>歴史の再構成</a:t>
            </a:r>
            <a:endParaRPr kumimoji="1" lang="ja-JP" altLang="en-US" sz="2400" dirty="0">
              <a:solidFill>
                <a:schemeClr val="accent2">
                  <a:lumMod val="75000"/>
                </a:schemeClr>
              </a:solidFill>
              <a:latin typeface="AR教科書体M" panose="03000609000000000000" pitchFamily="65" charset="-128"/>
              <a:ea typeface="AR教科書体M" panose="03000609000000000000" pitchFamily="65" charset="-128"/>
            </a:endParaRPr>
          </a:p>
        </p:txBody>
      </p:sp>
      <p:sp>
        <p:nvSpPr>
          <p:cNvPr id="12" name="雲形吹き出し 11"/>
          <p:cNvSpPr/>
          <p:nvPr/>
        </p:nvSpPr>
        <p:spPr>
          <a:xfrm>
            <a:off x="4842665" y="1871810"/>
            <a:ext cx="2018361" cy="1797417"/>
          </a:xfrm>
          <a:prstGeom prst="cloudCallout">
            <a:avLst>
              <a:gd name="adj1" fmla="val -11772"/>
              <a:gd name="adj2" fmla="val 72675"/>
            </a:avLst>
          </a:prstGeom>
        </p:spPr>
        <p:style>
          <a:lnRef idx="2">
            <a:schemeClr val="accent1"/>
          </a:lnRef>
          <a:fillRef idx="1">
            <a:schemeClr val="lt1"/>
          </a:fillRef>
          <a:effectRef idx="0">
            <a:schemeClr val="accent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史料を読むぞ</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5"/>
          <a:stretch>
            <a:fillRect/>
          </a:stretch>
        </p:blipFill>
        <p:spPr>
          <a:xfrm>
            <a:off x="9837775" y="4578545"/>
            <a:ext cx="1679700" cy="1201200"/>
          </a:xfrm>
          <a:prstGeom prst="rect">
            <a:avLst/>
          </a:prstGeom>
        </p:spPr>
      </p:pic>
      <p:sp>
        <p:nvSpPr>
          <p:cNvPr id="14" name="雲形吹き出し 13"/>
          <p:cNvSpPr/>
          <p:nvPr/>
        </p:nvSpPr>
        <p:spPr>
          <a:xfrm>
            <a:off x="9538636" y="2065096"/>
            <a:ext cx="1978839" cy="2337322"/>
          </a:xfrm>
          <a:prstGeom prst="cloudCallout">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この史料で何が説明できるか、だね。</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35223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0-#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Scale>
                                      <p:cBhvr>
                                        <p:cTn id="7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3"/>
                                        </p:tgtEl>
                                        <p:attrNameLst>
                                          <p:attrName>ppt_x</p:attrName>
                                          <p:attrName>ppt_y</p:attrName>
                                        </p:attrNameLst>
                                      </p:cBhvr>
                                    </p:animMotion>
                                    <p:animEffect transition="in" filter="fade">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down)">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176" y="779645"/>
            <a:ext cx="4153002" cy="524095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93" y="779645"/>
            <a:ext cx="6412032" cy="5240956"/>
          </a:xfrm>
          <a:prstGeom prst="rect">
            <a:avLst/>
          </a:prstGeom>
        </p:spPr>
      </p:pic>
    </p:spTree>
    <p:extLst>
      <p:ext uri="{BB962C8B-B14F-4D97-AF65-F5344CB8AC3E}">
        <p14:creationId xmlns:p14="http://schemas.microsoft.com/office/powerpoint/2010/main" val="3583479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7" y="921144"/>
            <a:ext cx="5818757" cy="444013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855" y="1075149"/>
            <a:ext cx="5474586" cy="4440130"/>
          </a:xfrm>
          <a:prstGeom prst="rect">
            <a:avLst/>
          </a:prstGeom>
        </p:spPr>
      </p:pic>
    </p:spTree>
    <p:extLst>
      <p:ext uri="{BB962C8B-B14F-4D97-AF65-F5344CB8AC3E}">
        <p14:creationId xmlns:p14="http://schemas.microsoft.com/office/powerpoint/2010/main" val="2948601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83" y="1106906"/>
            <a:ext cx="5698005" cy="41918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052" y="1037939"/>
            <a:ext cx="5575017" cy="4623783"/>
          </a:xfrm>
          <a:prstGeom prst="rect">
            <a:avLst/>
          </a:prstGeom>
        </p:spPr>
      </p:pic>
    </p:spTree>
    <p:extLst>
      <p:ext uri="{BB962C8B-B14F-4D97-AF65-F5344CB8AC3E}">
        <p14:creationId xmlns:p14="http://schemas.microsoft.com/office/powerpoint/2010/main" val="2180692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形吹き出し 5"/>
          <p:cNvSpPr/>
          <p:nvPr/>
        </p:nvSpPr>
        <p:spPr>
          <a:xfrm>
            <a:off x="7121001" y="1697982"/>
            <a:ext cx="3262965" cy="2900046"/>
          </a:xfrm>
          <a:prstGeom prst="cloudCallout">
            <a:avLst>
              <a:gd name="adj1" fmla="val 30080"/>
              <a:gd name="adj2" fmla="val 54785"/>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史実の組立方の基本的な考え方を歴史観というのだ。</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p:txBody>
          <a:bodyPr>
            <a:normAutofit/>
          </a:bodyPr>
          <a:lstStyle/>
          <a:p>
            <a:r>
              <a:rPr kumimoji="1" lang="ja-JP" altLang="en-US" dirty="0" smtClean="0">
                <a:latin typeface="AR P浪漫明朝体U"/>
                <a:ea typeface="HGP創英角ﾎﾟｯﾌﾟ体" panose="040B0A00000000000000" pitchFamily="50" charset="-128"/>
              </a:rPr>
              <a:t>歴史観について－史実を組み立てる</a:t>
            </a:r>
            <a:endParaRPr kumimoji="1" lang="ja-JP" altLang="en-US" dirty="0">
              <a:latin typeface="AR P浪漫明朝体U"/>
              <a:ea typeface="HGP創英角ﾎﾟｯﾌﾟ体" panose="040B0A00000000000000" pitchFamily="50" charset="-12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69" y="2630211"/>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雲形吹き出し 3"/>
          <p:cNvSpPr/>
          <p:nvPr/>
        </p:nvSpPr>
        <p:spPr>
          <a:xfrm>
            <a:off x="1963193" y="1940609"/>
            <a:ext cx="3445844" cy="3173823"/>
          </a:xfrm>
          <a:prstGeom prst="cloudCallout">
            <a:avLst>
              <a:gd name="adj1" fmla="val -60777"/>
              <a:gd name="adj2" fmla="val -3006"/>
            </a:avLst>
          </a:prstGeom>
        </p:spPr>
        <p:style>
          <a:lnRef idx="2">
            <a:schemeClr val="accent1"/>
          </a:lnRef>
          <a:fillRef idx="1">
            <a:schemeClr val="lt1"/>
          </a:fillRef>
          <a:effectRef idx="0">
            <a:schemeClr val="accent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史実は無限にある。そのうち何を採用し、どのように並べるかは研究者の問題だ。</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stretch>
            <a:fillRect/>
          </a:stretch>
        </p:blipFill>
        <p:spPr>
          <a:xfrm>
            <a:off x="9651687" y="4281815"/>
            <a:ext cx="1679700" cy="1201200"/>
          </a:xfrm>
          <a:prstGeom prst="rect">
            <a:avLst/>
          </a:prstGeom>
        </p:spPr>
      </p:pic>
      <p:pic>
        <p:nvPicPr>
          <p:cNvPr id="7" name="図 6"/>
          <p:cNvPicPr>
            <a:picLocks noChangeAspect="1"/>
          </p:cNvPicPr>
          <p:nvPr/>
        </p:nvPicPr>
        <p:blipFill>
          <a:blip r:embed="rId4"/>
          <a:stretch>
            <a:fillRect/>
          </a:stretch>
        </p:blipFill>
        <p:spPr>
          <a:xfrm>
            <a:off x="3639799" y="4281815"/>
            <a:ext cx="1631981" cy="1992467"/>
          </a:xfrm>
          <a:prstGeom prst="rect">
            <a:avLst/>
          </a:prstGeom>
        </p:spPr>
      </p:pic>
      <p:sp>
        <p:nvSpPr>
          <p:cNvPr id="8" name="雲形吹き出し 7"/>
          <p:cNvSpPr/>
          <p:nvPr/>
        </p:nvSpPr>
        <p:spPr>
          <a:xfrm>
            <a:off x="4770049" y="2098617"/>
            <a:ext cx="2729429" cy="3553692"/>
          </a:xfrm>
          <a:prstGeom prst="cloudCallout">
            <a:avLst>
              <a:gd name="adj1" fmla="val -54076"/>
              <a:gd name="adj2" fmla="val 50831"/>
            </a:avLst>
          </a:prstGeom>
          <a:solidFill>
            <a:srgbClr val="FEDEF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皇国史観の挫折</a:t>
            </a:r>
          </a:p>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唯物史観の崩壊</a:t>
            </a:r>
          </a:p>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民衆史観の陥穽</a:t>
            </a:r>
          </a:p>
          <a:p>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近代化論の風化</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雲 8"/>
          <p:cNvSpPr/>
          <p:nvPr/>
        </p:nvSpPr>
        <p:spPr>
          <a:xfrm>
            <a:off x="4821031" y="5002604"/>
            <a:ext cx="5563402" cy="1299410"/>
          </a:xfrm>
          <a:prstGeom prst="cloud">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latin typeface="AR P顏眞楷書体H" panose="03000900000000000000" pitchFamily="66" charset="-128"/>
                <a:ea typeface="AR P顏眞楷書体H" panose="03000900000000000000" pitchFamily="66" charset="-128"/>
              </a:rPr>
              <a:t>「自由主義史観と自虐史観」という魔物</a:t>
            </a:r>
            <a:endParaRPr kumimoji="1" lang="ja-JP" altLang="en-US" sz="2400" dirty="0">
              <a:solidFill>
                <a:srgbClr val="FFFF00"/>
              </a:solidFill>
              <a:latin typeface="AR P顏眞楷書体H" panose="03000900000000000000" pitchFamily="66" charset="-128"/>
              <a:ea typeface="AR P顏眞楷書体H" panose="03000900000000000000" pitchFamily="66" charset="-128"/>
            </a:endParaRPr>
          </a:p>
        </p:txBody>
      </p:sp>
      <p:sp>
        <p:nvSpPr>
          <p:cNvPr id="10" name="大波 9"/>
          <p:cNvSpPr/>
          <p:nvPr/>
        </p:nvSpPr>
        <p:spPr>
          <a:xfrm>
            <a:off x="5271779" y="5002604"/>
            <a:ext cx="4830163" cy="1299410"/>
          </a:xfrm>
          <a:prstGeom prst="wav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麗流隷書" panose="02000609000000000000" pitchFamily="1" charset="-128"/>
                <a:ea typeface="麗流隷書" panose="02000609000000000000" pitchFamily="1" charset="-128"/>
              </a:rPr>
              <a:t>新たな排外主義・レイシズムなど</a:t>
            </a:r>
            <a:endParaRPr kumimoji="1" lang="ja-JP" altLang="en-US" sz="2400" dirty="0">
              <a:latin typeface="麗流隷書" panose="02000609000000000000" pitchFamily="1" charset="-128"/>
              <a:ea typeface="麗流隷書" panose="02000609000000000000" pitchFamily="1" charset="-128"/>
            </a:endParaRPr>
          </a:p>
        </p:txBody>
      </p:sp>
    </p:spTree>
    <p:extLst>
      <p:ext uri="{BB962C8B-B14F-4D97-AF65-F5344CB8AC3E}">
        <p14:creationId xmlns:p14="http://schemas.microsoft.com/office/powerpoint/2010/main" val="1884226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nodeType="clickEffect">
                                  <p:stCondLst>
                                    <p:cond delay="0"/>
                                  </p:stCondLst>
                                  <p:iterate type="lt">
                                    <p:tmPct val="10000"/>
                                  </p:iterate>
                                  <p:childTnLst>
                                    <p:set>
                                      <p:cBhvr>
                                        <p:cTn id="57" dur="1" fill="hold">
                                          <p:stCondLst>
                                            <p:cond delay="0"/>
                                          </p:stCondLst>
                                        </p:cTn>
                                        <p:tgtEl>
                                          <p:spTgt spid="8">
                                            <p:txEl>
                                              <p:pRg st="0" end="0"/>
                                            </p:txEl>
                                          </p:spTgt>
                                        </p:tgtEl>
                                        <p:attrNameLst>
                                          <p:attrName>style.visibility</p:attrName>
                                        </p:attrNameLst>
                                      </p:cBhvr>
                                      <p:to>
                                        <p:strVal val="visible"/>
                                      </p:to>
                                    </p:set>
                                    <p:anim by="(-#ppt_w*2)" calcmode="lin" valueType="num">
                                      <p:cBhvr rctx="PPT">
                                        <p:cTn id="58" dur="500" autoRev="1" fill="hold">
                                          <p:stCondLst>
                                            <p:cond delay="0"/>
                                          </p:stCondLst>
                                        </p:cTn>
                                        <p:tgtEl>
                                          <p:spTgt spid="8">
                                            <p:txEl>
                                              <p:pRg st="0" end="0"/>
                                            </p:txEl>
                                          </p:spTgt>
                                        </p:tgtEl>
                                        <p:attrNameLst>
                                          <p:attrName>ppt_w</p:attrName>
                                        </p:attrNameLst>
                                      </p:cBhvr>
                                    </p:anim>
                                    <p:anim by="(#ppt_w*0.50)" calcmode="lin" valueType="num">
                                      <p:cBhvr>
                                        <p:cTn id="59" dur="500" decel="50000" autoRev="1" fill="hold">
                                          <p:stCondLst>
                                            <p:cond delay="0"/>
                                          </p:stCondLst>
                                        </p:cTn>
                                        <p:tgtEl>
                                          <p:spTgt spid="8">
                                            <p:txEl>
                                              <p:pRg st="0" end="0"/>
                                            </p:txEl>
                                          </p:spTgt>
                                        </p:tgtEl>
                                        <p:attrNameLst>
                                          <p:attrName>ppt_x</p:attrName>
                                        </p:attrNameLst>
                                      </p:cBhvr>
                                    </p:anim>
                                    <p:anim from="(-#ppt_h/2)" to="(#ppt_y)" calcmode="lin" valueType="num">
                                      <p:cBhvr>
                                        <p:cTn id="60" dur="1000" fill="hold">
                                          <p:stCondLst>
                                            <p:cond delay="0"/>
                                          </p:stCondLst>
                                        </p:cTn>
                                        <p:tgtEl>
                                          <p:spTgt spid="8">
                                            <p:txEl>
                                              <p:pRg st="0" end="0"/>
                                            </p:txEl>
                                          </p:spTgt>
                                        </p:tgtEl>
                                        <p:attrNameLst>
                                          <p:attrName>ppt_y</p:attrName>
                                        </p:attrNameLst>
                                      </p:cBhvr>
                                    </p:anim>
                                    <p:animRot by="21600000">
                                      <p:cBhvr>
                                        <p:cTn id="61" dur="1000" fill="hold">
                                          <p:stCondLst>
                                            <p:cond delay="0"/>
                                          </p:stCondLst>
                                        </p:cTn>
                                        <p:tgtEl>
                                          <p:spTgt spid="8">
                                            <p:txEl>
                                              <p:pRg st="0" end="0"/>
                                            </p:txEl>
                                          </p:spTgt>
                                        </p:tgtEl>
                                        <p:attrNameLst>
                                          <p:attrName>r</p:attrName>
                                        </p:attrNameLst>
                                      </p:cBhvr>
                                    </p:animRot>
                                  </p:childTnLst>
                                </p:cTn>
                              </p:par>
                            </p:childTnLst>
                          </p:cTn>
                        </p:par>
                        <p:par>
                          <p:cTn id="62" fill="hold">
                            <p:stCondLst>
                              <p:cond delay="1600"/>
                            </p:stCondLst>
                            <p:childTnLst>
                              <p:par>
                                <p:cTn id="63" presetID="56" presetClass="entr" presetSubtype="0" fill="hold" nodeType="afterEffect">
                                  <p:stCondLst>
                                    <p:cond delay="0"/>
                                  </p:stCondLst>
                                  <p:iterate type="lt">
                                    <p:tmPct val="10000"/>
                                  </p:iterate>
                                  <p:childTnLst>
                                    <p:set>
                                      <p:cBhvr>
                                        <p:cTn id="64" dur="1" fill="hold">
                                          <p:stCondLst>
                                            <p:cond delay="0"/>
                                          </p:stCondLst>
                                        </p:cTn>
                                        <p:tgtEl>
                                          <p:spTgt spid="8">
                                            <p:txEl>
                                              <p:pRg st="1" end="1"/>
                                            </p:txEl>
                                          </p:spTgt>
                                        </p:tgtEl>
                                        <p:attrNameLst>
                                          <p:attrName>style.visibility</p:attrName>
                                        </p:attrNameLst>
                                      </p:cBhvr>
                                      <p:to>
                                        <p:strVal val="visible"/>
                                      </p:to>
                                    </p:set>
                                    <p:anim by="(-#ppt_w*2)" calcmode="lin" valueType="num">
                                      <p:cBhvr rctx="PPT">
                                        <p:cTn id="65" dur="500" autoRev="1" fill="hold">
                                          <p:stCondLst>
                                            <p:cond delay="0"/>
                                          </p:stCondLst>
                                        </p:cTn>
                                        <p:tgtEl>
                                          <p:spTgt spid="8">
                                            <p:txEl>
                                              <p:pRg st="1" end="1"/>
                                            </p:txEl>
                                          </p:spTgt>
                                        </p:tgtEl>
                                        <p:attrNameLst>
                                          <p:attrName>ppt_w</p:attrName>
                                        </p:attrNameLst>
                                      </p:cBhvr>
                                    </p:anim>
                                    <p:anim by="(#ppt_w*0.50)" calcmode="lin" valueType="num">
                                      <p:cBhvr>
                                        <p:cTn id="66" dur="500" decel="50000" autoRev="1" fill="hold">
                                          <p:stCondLst>
                                            <p:cond delay="0"/>
                                          </p:stCondLst>
                                        </p:cTn>
                                        <p:tgtEl>
                                          <p:spTgt spid="8">
                                            <p:txEl>
                                              <p:pRg st="1" end="1"/>
                                            </p:txEl>
                                          </p:spTgt>
                                        </p:tgtEl>
                                        <p:attrNameLst>
                                          <p:attrName>ppt_x</p:attrName>
                                        </p:attrNameLst>
                                      </p:cBhvr>
                                    </p:anim>
                                    <p:anim from="(-#ppt_h/2)" to="(#ppt_y)" calcmode="lin" valueType="num">
                                      <p:cBhvr>
                                        <p:cTn id="67" dur="1000" fill="hold">
                                          <p:stCondLst>
                                            <p:cond delay="0"/>
                                          </p:stCondLst>
                                        </p:cTn>
                                        <p:tgtEl>
                                          <p:spTgt spid="8">
                                            <p:txEl>
                                              <p:pRg st="1" end="1"/>
                                            </p:txEl>
                                          </p:spTgt>
                                        </p:tgtEl>
                                        <p:attrNameLst>
                                          <p:attrName>ppt_y</p:attrName>
                                        </p:attrNameLst>
                                      </p:cBhvr>
                                    </p:anim>
                                    <p:animRot by="21600000">
                                      <p:cBhvr>
                                        <p:cTn id="68" dur="1000" fill="hold">
                                          <p:stCondLst>
                                            <p:cond delay="0"/>
                                          </p:stCondLst>
                                        </p:cTn>
                                        <p:tgtEl>
                                          <p:spTgt spid="8">
                                            <p:txEl>
                                              <p:pRg st="1" end="1"/>
                                            </p:txEl>
                                          </p:spTgt>
                                        </p:tgtEl>
                                        <p:attrNameLst>
                                          <p:attrName>r</p:attrName>
                                        </p:attrNameLst>
                                      </p:cBhvr>
                                    </p:animRot>
                                  </p:childTnLst>
                                </p:cTn>
                              </p:par>
                            </p:childTnLst>
                          </p:cTn>
                        </p:par>
                        <p:par>
                          <p:cTn id="69" fill="hold">
                            <p:stCondLst>
                              <p:cond delay="3200"/>
                            </p:stCondLst>
                            <p:childTnLst>
                              <p:par>
                                <p:cTn id="70" presetID="56" presetClass="entr" presetSubtype="0" fill="hold" nodeType="afterEffect">
                                  <p:stCondLst>
                                    <p:cond delay="0"/>
                                  </p:stCondLst>
                                  <p:iterate type="lt">
                                    <p:tmPct val="10000"/>
                                  </p:iterate>
                                  <p:childTnLst>
                                    <p:set>
                                      <p:cBhvr>
                                        <p:cTn id="71" dur="1" fill="hold">
                                          <p:stCondLst>
                                            <p:cond delay="0"/>
                                          </p:stCondLst>
                                        </p:cTn>
                                        <p:tgtEl>
                                          <p:spTgt spid="8">
                                            <p:txEl>
                                              <p:pRg st="2" end="2"/>
                                            </p:txEl>
                                          </p:spTgt>
                                        </p:tgtEl>
                                        <p:attrNameLst>
                                          <p:attrName>style.visibility</p:attrName>
                                        </p:attrNameLst>
                                      </p:cBhvr>
                                      <p:to>
                                        <p:strVal val="visible"/>
                                      </p:to>
                                    </p:set>
                                    <p:anim by="(-#ppt_w*2)" calcmode="lin" valueType="num">
                                      <p:cBhvr rctx="PPT">
                                        <p:cTn id="72" dur="500" autoRev="1" fill="hold">
                                          <p:stCondLst>
                                            <p:cond delay="0"/>
                                          </p:stCondLst>
                                        </p:cTn>
                                        <p:tgtEl>
                                          <p:spTgt spid="8">
                                            <p:txEl>
                                              <p:pRg st="2" end="2"/>
                                            </p:txEl>
                                          </p:spTgt>
                                        </p:tgtEl>
                                        <p:attrNameLst>
                                          <p:attrName>ppt_w</p:attrName>
                                        </p:attrNameLst>
                                      </p:cBhvr>
                                    </p:anim>
                                    <p:anim by="(#ppt_w*0.50)" calcmode="lin" valueType="num">
                                      <p:cBhvr>
                                        <p:cTn id="73" dur="500" decel="50000" autoRev="1" fill="hold">
                                          <p:stCondLst>
                                            <p:cond delay="0"/>
                                          </p:stCondLst>
                                        </p:cTn>
                                        <p:tgtEl>
                                          <p:spTgt spid="8">
                                            <p:txEl>
                                              <p:pRg st="2" end="2"/>
                                            </p:txEl>
                                          </p:spTgt>
                                        </p:tgtEl>
                                        <p:attrNameLst>
                                          <p:attrName>ppt_x</p:attrName>
                                        </p:attrNameLst>
                                      </p:cBhvr>
                                    </p:anim>
                                    <p:anim from="(-#ppt_h/2)" to="(#ppt_y)" calcmode="lin" valueType="num">
                                      <p:cBhvr>
                                        <p:cTn id="74" dur="1000" fill="hold">
                                          <p:stCondLst>
                                            <p:cond delay="0"/>
                                          </p:stCondLst>
                                        </p:cTn>
                                        <p:tgtEl>
                                          <p:spTgt spid="8">
                                            <p:txEl>
                                              <p:pRg st="2" end="2"/>
                                            </p:txEl>
                                          </p:spTgt>
                                        </p:tgtEl>
                                        <p:attrNameLst>
                                          <p:attrName>ppt_y</p:attrName>
                                        </p:attrNameLst>
                                      </p:cBhvr>
                                    </p:anim>
                                    <p:animRot by="21600000">
                                      <p:cBhvr>
                                        <p:cTn id="75" dur="1000" fill="hold">
                                          <p:stCondLst>
                                            <p:cond delay="0"/>
                                          </p:stCondLst>
                                        </p:cTn>
                                        <p:tgtEl>
                                          <p:spTgt spid="8">
                                            <p:txEl>
                                              <p:pRg st="2" end="2"/>
                                            </p:txEl>
                                          </p:spTgt>
                                        </p:tgtEl>
                                        <p:attrNameLst>
                                          <p:attrName>r</p:attrName>
                                        </p:attrNameLst>
                                      </p:cBhvr>
                                    </p:animRot>
                                  </p:childTnLst>
                                </p:cTn>
                              </p:par>
                            </p:childTnLst>
                          </p:cTn>
                        </p:par>
                        <p:par>
                          <p:cTn id="76" fill="hold">
                            <p:stCondLst>
                              <p:cond delay="4800"/>
                            </p:stCondLst>
                            <p:childTnLst>
                              <p:par>
                                <p:cTn id="77" presetID="56" presetClass="entr" presetSubtype="0" fill="hold" nodeType="afterEffect">
                                  <p:stCondLst>
                                    <p:cond delay="0"/>
                                  </p:stCondLst>
                                  <p:iterate type="lt">
                                    <p:tmPct val="10000"/>
                                  </p:iterate>
                                  <p:childTnLst>
                                    <p:set>
                                      <p:cBhvr>
                                        <p:cTn id="78" dur="1" fill="hold">
                                          <p:stCondLst>
                                            <p:cond delay="0"/>
                                          </p:stCondLst>
                                        </p:cTn>
                                        <p:tgtEl>
                                          <p:spTgt spid="8">
                                            <p:txEl>
                                              <p:pRg st="3" end="3"/>
                                            </p:txEl>
                                          </p:spTgt>
                                        </p:tgtEl>
                                        <p:attrNameLst>
                                          <p:attrName>style.visibility</p:attrName>
                                        </p:attrNameLst>
                                      </p:cBhvr>
                                      <p:to>
                                        <p:strVal val="visible"/>
                                      </p:to>
                                    </p:set>
                                    <p:anim by="(-#ppt_w*2)" calcmode="lin" valueType="num">
                                      <p:cBhvr rctx="PPT">
                                        <p:cTn id="79" dur="450" autoRev="1" fill="hold">
                                          <p:stCondLst>
                                            <p:cond delay="0"/>
                                          </p:stCondLst>
                                        </p:cTn>
                                        <p:tgtEl>
                                          <p:spTgt spid="8">
                                            <p:txEl>
                                              <p:pRg st="3" end="3"/>
                                            </p:txEl>
                                          </p:spTgt>
                                        </p:tgtEl>
                                        <p:attrNameLst>
                                          <p:attrName>ppt_w</p:attrName>
                                        </p:attrNameLst>
                                      </p:cBhvr>
                                    </p:anim>
                                    <p:anim by="(#ppt_w*0.50)" calcmode="lin" valueType="num">
                                      <p:cBhvr>
                                        <p:cTn id="80" dur="450" decel="50000" autoRev="1" fill="hold">
                                          <p:stCondLst>
                                            <p:cond delay="0"/>
                                          </p:stCondLst>
                                        </p:cTn>
                                        <p:tgtEl>
                                          <p:spTgt spid="8">
                                            <p:txEl>
                                              <p:pRg st="3" end="3"/>
                                            </p:txEl>
                                          </p:spTgt>
                                        </p:tgtEl>
                                        <p:attrNameLst>
                                          <p:attrName>ppt_x</p:attrName>
                                        </p:attrNameLst>
                                      </p:cBhvr>
                                    </p:anim>
                                    <p:anim from="(-#ppt_h/2)" to="(#ppt_y)" calcmode="lin" valueType="num">
                                      <p:cBhvr>
                                        <p:cTn id="81" dur="900" fill="hold">
                                          <p:stCondLst>
                                            <p:cond delay="0"/>
                                          </p:stCondLst>
                                        </p:cTn>
                                        <p:tgtEl>
                                          <p:spTgt spid="8">
                                            <p:txEl>
                                              <p:pRg st="3" end="3"/>
                                            </p:txEl>
                                          </p:spTgt>
                                        </p:tgtEl>
                                        <p:attrNameLst>
                                          <p:attrName>ppt_y</p:attrName>
                                        </p:attrNameLst>
                                      </p:cBhvr>
                                    </p:anim>
                                    <p:animRot by="21600000">
                                      <p:cBhvr>
                                        <p:cTn id="82" dur="900" fill="hold">
                                          <p:stCondLst>
                                            <p:cond delay="0"/>
                                          </p:stCondLst>
                                        </p:cTn>
                                        <p:tgtEl>
                                          <p:spTgt spid="8">
                                            <p:txEl>
                                              <p:pRg st="3" end="3"/>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fltVal val="0"/>
                                          </p:val>
                                        </p:tav>
                                        <p:tav tm="100000">
                                          <p:val>
                                            <p:strVal val="#ppt_w"/>
                                          </p:val>
                                        </p:tav>
                                      </p:tavLst>
                                    </p:anim>
                                    <p:anim calcmode="lin" valueType="num">
                                      <p:cBhvr>
                                        <p:cTn id="88" dur="1000" fill="hold"/>
                                        <p:tgtEl>
                                          <p:spTgt spid="9"/>
                                        </p:tgtEl>
                                        <p:attrNameLst>
                                          <p:attrName>ppt_h</p:attrName>
                                        </p:attrNameLst>
                                      </p:cBhvr>
                                      <p:tavLst>
                                        <p:tav tm="0">
                                          <p:val>
                                            <p:fltVal val="0"/>
                                          </p:val>
                                        </p:tav>
                                        <p:tav tm="100000">
                                          <p:val>
                                            <p:strVal val="#ppt_h"/>
                                          </p:val>
                                        </p:tav>
                                      </p:tavLst>
                                    </p:anim>
                                    <p:anim calcmode="lin" valueType="num">
                                      <p:cBhvr>
                                        <p:cTn id="8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9" fill="hold" grpId="1" nodeType="clickEffect">
                                  <p:stCondLst>
                                    <p:cond delay="0"/>
                                  </p:stCondLst>
                                  <p:childTnLst>
                                    <p:anim calcmode="lin" valueType="num">
                                      <p:cBhvr additive="base">
                                        <p:cTn id="94" dur="500"/>
                                        <p:tgtEl>
                                          <p:spTgt spid="9"/>
                                        </p:tgtEl>
                                        <p:attrNameLst>
                                          <p:attrName>ppt_x</p:attrName>
                                        </p:attrNameLst>
                                      </p:cBhvr>
                                      <p:tavLst>
                                        <p:tav tm="0">
                                          <p:val>
                                            <p:strVal val="ppt_x"/>
                                          </p:val>
                                        </p:tav>
                                        <p:tav tm="100000">
                                          <p:val>
                                            <p:strVal val="0-ppt_w/2"/>
                                          </p:val>
                                        </p:tav>
                                      </p:tavLst>
                                    </p:anim>
                                    <p:anim calcmode="lin" valueType="num">
                                      <p:cBhvr additive="base">
                                        <p:cTn id="95" dur="500"/>
                                        <p:tgtEl>
                                          <p:spTgt spid="9"/>
                                        </p:tgtEl>
                                        <p:attrNameLst>
                                          <p:attrName>ppt_y</p:attrName>
                                        </p:attrNameLst>
                                      </p:cBhvr>
                                      <p:tavLst>
                                        <p:tav tm="0">
                                          <p:val>
                                            <p:strVal val="ppt_y"/>
                                          </p:val>
                                        </p:tav>
                                        <p:tav tm="100000">
                                          <p:val>
                                            <p:strVal val="0-ppt_h/2"/>
                                          </p:val>
                                        </p:tav>
                                      </p:tavLst>
                                    </p:anim>
                                    <p:set>
                                      <p:cBhvr>
                                        <p:cTn id="96" dur="1" fill="hold">
                                          <p:stCondLst>
                                            <p:cond delay="499"/>
                                          </p:stCondLst>
                                        </p:cTn>
                                        <p:tgtEl>
                                          <p:spTgt spid="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animBg="1"/>
      <p:bldP spid="8" grpId="0" animBg="1"/>
      <p:bldP spid="9" grpId="0" animBg="1"/>
      <p:bldP spid="9"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847573" y="3324917"/>
            <a:ext cx="1756050" cy="1859000"/>
          </a:xfrm>
          <a:prstGeom prst="rect">
            <a:avLst/>
          </a:prstGeom>
        </p:spPr>
      </p:pic>
      <p:pic>
        <p:nvPicPr>
          <p:cNvPr id="2" name="図 1"/>
          <p:cNvPicPr>
            <a:picLocks noChangeAspect="1"/>
          </p:cNvPicPr>
          <p:nvPr/>
        </p:nvPicPr>
        <p:blipFill>
          <a:blip r:embed="rId3"/>
          <a:stretch>
            <a:fillRect/>
          </a:stretch>
        </p:blipFill>
        <p:spPr>
          <a:xfrm>
            <a:off x="1299118" y="1045169"/>
            <a:ext cx="1756050" cy="1859000"/>
          </a:xfrm>
          <a:prstGeom prst="rect">
            <a:avLst/>
          </a:prstGeom>
        </p:spPr>
      </p:pic>
      <p:sp>
        <p:nvSpPr>
          <p:cNvPr id="3" name="雲 2"/>
          <p:cNvSpPr/>
          <p:nvPr/>
        </p:nvSpPr>
        <p:spPr>
          <a:xfrm>
            <a:off x="3622765" y="557348"/>
            <a:ext cx="4267200" cy="262128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smtClean="0">
                <a:latin typeface="麗流隷書" panose="02000609000000000000" pitchFamily="1" charset="-128"/>
                <a:ea typeface="麗流隷書" panose="02000609000000000000" pitchFamily="1" charset="-128"/>
              </a:rPr>
              <a:t>歴史を騙る魔物</a:t>
            </a:r>
            <a:endParaRPr kumimoji="1" lang="ja-JP" altLang="en-US" sz="4000" dirty="0">
              <a:latin typeface="麗流隷書" panose="02000609000000000000" pitchFamily="1" charset="-128"/>
              <a:ea typeface="麗流隷書" panose="02000609000000000000" pitchFamily="1" charset="-128"/>
            </a:endParaRPr>
          </a:p>
        </p:txBody>
      </p:sp>
      <p:pic>
        <p:nvPicPr>
          <p:cNvPr id="4" name="図 3"/>
          <p:cNvPicPr>
            <a:picLocks noChangeAspect="1"/>
          </p:cNvPicPr>
          <p:nvPr/>
        </p:nvPicPr>
        <p:blipFill>
          <a:blip r:embed="rId4"/>
          <a:stretch>
            <a:fillRect/>
          </a:stretch>
        </p:blipFill>
        <p:spPr>
          <a:xfrm>
            <a:off x="8836804" y="3805786"/>
            <a:ext cx="1746506" cy="1859000"/>
          </a:xfrm>
          <a:prstGeom prst="rect">
            <a:avLst/>
          </a:prstGeom>
        </p:spPr>
      </p:pic>
      <p:sp>
        <p:nvSpPr>
          <p:cNvPr id="5" name="爆発 2 4"/>
          <p:cNvSpPr/>
          <p:nvPr/>
        </p:nvSpPr>
        <p:spPr>
          <a:xfrm>
            <a:off x="6096000" y="1800497"/>
            <a:ext cx="4153986" cy="3088276"/>
          </a:xfrm>
          <a:prstGeom prst="irregularSeal2">
            <a:avLst/>
          </a:prstGeom>
          <a:solidFill>
            <a:srgbClr val="FEDEF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latin typeface="HG丸ｺﾞｼｯｸM-PRO" panose="020F0600000000000000" pitchFamily="50" charset="-128"/>
                <a:ea typeface="HG丸ｺﾞｼｯｸM-PRO" panose="020F0600000000000000" pitchFamily="50" charset="-128"/>
              </a:rPr>
              <a:t>歴史を見る眼</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雲形吹き出し 5"/>
          <p:cNvSpPr/>
          <p:nvPr/>
        </p:nvSpPr>
        <p:spPr>
          <a:xfrm>
            <a:off x="1114789" y="3178628"/>
            <a:ext cx="3271157" cy="1937789"/>
          </a:xfrm>
          <a:prstGeom prst="cloudCallout">
            <a:avLst>
              <a:gd name="adj1" fmla="val -9476"/>
              <a:gd name="adj2" fmla="val -107081"/>
            </a:avLst>
          </a:prstGeom>
          <a:solidFill>
            <a:schemeClr val="tx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latin typeface="麗流隷書" panose="02000609000000000000" pitchFamily="1" charset="-128"/>
                <a:ea typeface="麗流隷書" panose="02000609000000000000" pitchFamily="1" charset="-128"/>
              </a:rPr>
              <a:t>わぁぁぁー</a:t>
            </a:r>
            <a:r>
              <a:rPr kumimoji="1" lang="ja-JP" altLang="en-US" sz="2400" dirty="0" err="1" smtClean="0">
                <a:latin typeface="麗流隷書" panose="02000609000000000000" pitchFamily="1" charset="-128"/>
                <a:ea typeface="麗流隷書" panose="02000609000000000000" pitchFamily="1" charset="-128"/>
              </a:rPr>
              <a:t>っ</a:t>
            </a:r>
            <a:endParaRPr kumimoji="1" lang="ja-JP" altLang="en-US" sz="2400" dirty="0">
              <a:latin typeface="麗流隷書" panose="02000609000000000000" pitchFamily="1" charset="-128"/>
              <a:ea typeface="麗流隷書" panose="02000609000000000000" pitchFamily="1" charset="-128"/>
            </a:endParaRPr>
          </a:p>
        </p:txBody>
      </p:sp>
      <p:sp>
        <p:nvSpPr>
          <p:cNvPr id="7" name="大波 6"/>
          <p:cNvSpPr/>
          <p:nvPr/>
        </p:nvSpPr>
        <p:spPr>
          <a:xfrm>
            <a:off x="866775" y="3805786"/>
            <a:ext cx="7970029" cy="2185439"/>
          </a:xfrm>
          <a:prstGeom prst="wav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何のために歴史を研究するのか</a:t>
            </a:r>
            <a:endParaRPr kumimoji="1"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5"/>
          <a:stretch>
            <a:fillRect/>
          </a:stretch>
        </p:blipFill>
        <p:spPr>
          <a:xfrm>
            <a:off x="3847573" y="3312134"/>
            <a:ext cx="1756050" cy="1859000"/>
          </a:xfrm>
          <a:prstGeom prst="rect">
            <a:avLst/>
          </a:prstGeom>
        </p:spPr>
      </p:pic>
      <p:sp>
        <p:nvSpPr>
          <p:cNvPr id="10" name="雲形吹き出し 9"/>
          <p:cNvSpPr/>
          <p:nvPr/>
        </p:nvSpPr>
        <p:spPr>
          <a:xfrm>
            <a:off x="3239042" y="550000"/>
            <a:ext cx="1714501" cy="2667000"/>
          </a:xfrm>
          <a:prstGeom prst="cloudCallout">
            <a:avLst>
              <a:gd name="adj1" fmla="val 21338"/>
              <a:gd name="adj2" fmla="val 64286"/>
            </a:avLst>
          </a:prstGeom>
          <a:solidFill>
            <a:schemeClr val="tx1">
              <a:lumMod val="95000"/>
            </a:schemeClr>
          </a:solidFill>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3200" dirty="0" smtClean="0">
                <a:latin typeface="麗流隷書" panose="02000609000000000000" pitchFamily="1" charset="-128"/>
                <a:ea typeface="麗流隷書" panose="02000609000000000000" pitchFamily="1" charset="-128"/>
              </a:rPr>
              <a:t>おしまい</a:t>
            </a:r>
            <a:endParaRPr kumimoji="1" lang="ja-JP" altLang="en-US" sz="3200" dirty="0">
              <a:latin typeface="麗流隷書" panose="02000609000000000000" pitchFamily="1" charset="-128"/>
              <a:ea typeface="麗流隷書" panose="02000609000000000000" pitchFamily="1" charset="-128"/>
            </a:endParaRPr>
          </a:p>
        </p:txBody>
      </p:sp>
    </p:spTree>
    <p:extLst>
      <p:ext uri="{BB962C8B-B14F-4D97-AF65-F5344CB8AC3E}">
        <p14:creationId xmlns:p14="http://schemas.microsoft.com/office/powerpoint/2010/main" val="11523101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9"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nodeType="clickEffect">
                                  <p:stCondLst>
                                    <p:cond delay="0"/>
                                  </p:stCondLst>
                                  <p:childTnLst>
                                    <p:animEffect transition="out" filter="wipe(down)">
                                      <p:cBhvr>
                                        <p:cTn id="17" dur="180" accel="50000">
                                          <p:stCondLst>
                                            <p:cond delay="1820"/>
                                          </p:stCondLst>
                                        </p:cTn>
                                        <p:tgtEl>
                                          <p:spTgt spid="2"/>
                                        </p:tgtEl>
                                      </p:cBhvr>
                                    </p:animEffect>
                                    <p:anim calcmode="lin" valueType="num">
                                      <p:cBhvr>
                                        <p:cTn id="18"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25" dur="26">
                                          <p:stCondLst>
                                            <p:cond delay="620"/>
                                          </p:stCondLst>
                                        </p:cTn>
                                        <p:tgtEl>
                                          <p:spTgt spid="2"/>
                                        </p:tgtEl>
                                      </p:cBhvr>
                                      <p:to x="100000" y="60000"/>
                                    </p:animScale>
                                    <p:animScale>
                                      <p:cBhvr>
                                        <p:cTn id="26" dur="166" decel="50000">
                                          <p:stCondLst>
                                            <p:cond delay="64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set>
                                      <p:cBhvr>
                                        <p:cTn id="33" dur="1" fill="hold">
                                          <p:stCondLst>
                                            <p:cond delay="19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1" dur="1000" fill="hold"/>
                                        <p:tgtEl>
                                          <p:spTgt spid="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
                                        </p:tgtEl>
                                      </p:cBhvr>
                                    </p:animEffect>
                                  </p:childTnLst>
                                </p:cTn>
                              </p:par>
                            </p:childTnLst>
                          </p:cTn>
                        </p:par>
                        <p:par>
                          <p:cTn id="46" fill="hold">
                            <p:stCondLst>
                              <p:cond delay="1000"/>
                            </p:stCondLst>
                            <p:childTnLst>
                              <p:par>
                                <p:cTn id="47" presetID="34" presetClass="emph" presetSubtype="0" fill="hold" grpId="2"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gtEl>
                                        <p:attrNameLst>
                                          <p:attrName>ppt_x</p:attrName>
                                          <p:attrName>ppt_y</p:attrName>
                                        </p:attrNameLst>
                                      </p:cBhvr>
                                    </p:animMotion>
                                    <p:animRot by="1500000">
                                      <p:cBhvr>
                                        <p:cTn id="49" dur="125" fill="hold">
                                          <p:stCondLst>
                                            <p:cond delay="0"/>
                                          </p:stCondLst>
                                        </p:cTn>
                                        <p:tgtEl>
                                          <p:spTgt spid="3"/>
                                        </p:tgtEl>
                                        <p:attrNameLst>
                                          <p:attrName>r</p:attrName>
                                        </p:attrNameLst>
                                      </p:cBhvr>
                                    </p:animRot>
                                    <p:animRot by="-1500000">
                                      <p:cBhvr>
                                        <p:cTn id="50" dur="125" fill="hold">
                                          <p:stCondLst>
                                            <p:cond delay="125"/>
                                          </p:stCondLst>
                                        </p:cTn>
                                        <p:tgtEl>
                                          <p:spTgt spid="3"/>
                                        </p:tgtEl>
                                        <p:attrNameLst>
                                          <p:attrName>r</p:attrName>
                                        </p:attrNameLst>
                                      </p:cBhvr>
                                    </p:animRot>
                                    <p:animRot by="-1500000">
                                      <p:cBhvr>
                                        <p:cTn id="51" dur="125" fill="hold">
                                          <p:stCondLst>
                                            <p:cond delay="250"/>
                                          </p:stCondLst>
                                        </p:cTn>
                                        <p:tgtEl>
                                          <p:spTgt spid="3"/>
                                        </p:tgtEl>
                                        <p:attrNameLst>
                                          <p:attrName>r</p:attrName>
                                        </p:attrNameLst>
                                      </p:cBhvr>
                                    </p:animRot>
                                    <p:animRot by="1500000">
                                      <p:cBhvr>
                                        <p:cTn id="52" dur="125" fill="hold">
                                          <p:stCondLst>
                                            <p:cond delay="375"/>
                                          </p:stCondLst>
                                        </p:cTn>
                                        <p:tgtEl>
                                          <p:spTgt spid="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 calcmode="lin" valueType="num">
                                      <p:cBhvr>
                                        <p:cTn id="5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800" decel="100000"/>
                                        <p:tgtEl>
                                          <p:spTgt spid="5"/>
                                        </p:tgtEl>
                                      </p:cBhvr>
                                    </p:animEffect>
                                    <p:anim calcmode="lin" valueType="num">
                                      <p:cBhvr>
                                        <p:cTn id="66" dur="800" decel="100000" fill="hold"/>
                                        <p:tgtEl>
                                          <p:spTgt spid="5"/>
                                        </p:tgtEl>
                                        <p:attrNameLst>
                                          <p:attrName>style.rotation</p:attrName>
                                        </p:attrNameLst>
                                      </p:cBhvr>
                                      <p:tavLst>
                                        <p:tav tm="0">
                                          <p:val>
                                            <p:fltVal val="-90"/>
                                          </p:val>
                                        </p:tav>
                                        <p:tav tm="100000">
                                          <p:val>
                                            <p:fltVal val="0"/>
                                          </p:val>
                                        </p:tav>
                                      </p:tavLst>
                                    </p:anim>
                                    <p:anim calcmode="lin" valueType="num">
                                      <p:cBhvr>
                                        <p:cTn id="67" dur="800" decel="100000" fill="hold"/>
                                        <p:tgtEl>
                                          <p:spTgt spid="5"/>
                                        </p:tgtEl>
                                        <p:attrNameLst>
                                          <p:attrName>ppt_x</p:attrName>
                                        </p:attrNameLst>
                                      </p:cBhvr>
                                      <p:tavLst>
                                        <p:tav tm="0">
                                          <p:val>
                                            <p:strVal val="#ppt_x+0.4"/>
                                          </p:val>
                                        </p:tav>
                                        <p:tav tm="100000">
                                          <p:val>
                                            <p:strVal val="#ppt_x-0.05"/>
                                          </p:val>
                                        </p:tav>
                                      </p:tavLst>
                                    </p:anim>
                                    <p:anim calcmode="lin" valueType="num">
                                      <p:cBhvr>
                                        <p:cTn id="68" dur="800" decel="100000" fill="hold"/>
                                        <p:tgtEl>
                                          <p:spTgt spid="5"/>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71" fill="hold">
                            <p:stCondLst>
                              <p:cond delay="1000"/>
                            </p:stCondLst>
                            <p:childTnLst>
                              <p:par>
                                <p:cTn id="72" presetID="16" presetClass="entr" presetSubtype="21" fill="hold" grpId="1"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barn(inVertical)">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nodeType="clickEffect">
                                  <p:stCondLst>
                                    <p:cond delay="0"/>
                                  </p:stCondLst>
                                  <p:childTnLst>
                                    <p:anim calcmode="lin" valueType="num">
                                      <p:cBhvr>
                                        <p:cTn id="78" dur="1000"/>
                                        <p:tgtEl>
                                          <p:spTgt spid="2"/>
                                        </p:tgtEl>
                                        <p:attrNameLst>
                                          <p:attrName>ppt_w</p:attrName>
                                        </p:attrNameLst>
                                      </p:cBhvr>
                                      <p:tavLst>
                                        <p:tav tm="0">
                                          <p:val>
                                            <p:strVal val="ppt_w"/>
                                          </p:val>
                                        </p:tav>
                                        <p:tav tm="100000">
                                          <p:val>
                                            <p:fltVal val="0"/>
                                          </p:val>
                                        </p:tav>
                                      </p:tavLst>
                                    </p:anim>
                                    <p:anim calcmode="lin" valueType="num">
                                      <p:cBhvr>
                                        <p:cTn id="79" dur="1000"/>
                                        <p:tgtEl>
                                          <p:spTgt spid="2"/>
                                        </p:tgtEl>
                                        <p:attrNameLst>
                                          <p:attrName>ppt_h</p:attrName>
                                        </p:attrNameLst>
                                      </p:cBhvr>
                                      <p:tavLst>
                                        <p:tav tm="0">
                                          <p:val>
                                            <p:strVal val="ppt_h"/>
                                          </p:val>
                                        </p:tav>
                                        <p:tav tm="100000">
                                          <p:val>
                                            <p:fltVal val="0"/>
                                          </p:val>
                                        </p:tav>
                                      </p:tavLst>
                                    </p:anim>
                                    <p:anim calcmode="lin" valueType="num">
                                      <p:cBhvr>
                                        <p:cTn id="80" dur="1000"/>
                                        <p:tgtEl>
                                          <p:spTgt spid="2"/>
                                        </p:tgtEl>
                                        <p:attrNameLst>
                                          <p:attrName>style.rotation</p:attrName>
                                        </p:attrNameLst>
                                      </p:cBhvr>
                                      <p:tavLst>
                                        <p:tav tm="0">
                                          <p:val>
                                            <p:fltVal val="0"/>
                                          </p:val>
                                        </p:tav>
                                        <p:tav tm="100000">
                                          <p:val>
                                            <p:fltVal val="90"/>
                                          </p:val>
                                        </p:tav>
                                      </p:tavLst>
                                    </p:anim>
                                    <p:animEffect transition="out" filter="fade">
                                      <p:cBhvr>
                                        <p:cTn id="81" dur="1000"/>
                                        <p:tgtEl>
                                          <p:spTgt spid="2"/>
                                        </p:tgtEl>
                                      </p:cBhvr>
                                    </p:animEffect>
                                    <p:set>
                                      <p:cBhvr>
                                        <p:cTn id="82" dur="1" fill="hold">
                                          <p:stCondLst>
                                            <p:cond delay="999"/>
                                          </p:stCondLst>
                                        </p:cTn>
                                        <p:tgtEl>
                                          <p:spTgt spid="2"/>
                                        </p:tgtEl>
                                        <p:attrNameLst>
                                          <p:attrName>style.visibility</p:attrName>
                                        </p:attrNameLst>
                                      </p:cBhvr>
                                      <p:to>
                                        <p:strVal val="hidden"/>
                                      </p:to>
                                    </p:set>
                                  </p:childTnLst>
                                </p:cTn>
                              </p:par>
                              <p:par>
                                <p:cTn id="83" presetID="31" presetClass="exit" presetSubtype="0" fill="hold" grpId="0" nodeType="withEffect">
                                  <p:stCondLst>
                                    <p:cond delay="0"/>
                                  </p:stCondLst>
                                  <p:childTnLst>
                                    <p:anim calcmode="lin" valueType="num">
                                      <p:cBhvr>
                                        <p:cTn id="84" dur="1000"/>
                                        <p:tgtEl>
                                          <p:spTgt spid="6"/>
                                        </p:tgtEl>
                                        <p:attrNameLst>
                                          <p:attrName>ppt_w</p:attrName>
                                        </p:attrNameLst>
                                      </p:cBhvr>
                                      <p:tavLst>
                                        <p:tav tm="0">
                                          <p:val>
                                            <p:strVal val="ppt_w"/>
                                          </p:val>
                                        </p:tav>
                                        <p:tav tm="100000">
                                          <p:val>
                                            <p:fltVal val="0"/>
                                          </p:val>
                                        </p:tav>
                                      </p:tavLst>
                                    </p:anim>
                                    <p:anim calcmode="lin" valueType="num">
                                      <p:cBhvr>
                                        <p:cTn id="85" dur="1000"/>
                                        <p:tgtEl>
                                          <p:spTgt spid="6"/>
                                        </p:tgtEl>
                                        <p:attrNameLst>
                                          <p:attrName>ppt_h</p:attrName>
                                        </p:attrNameLst>
                                      </p:cBhvr>
                                      <p:tavLst>
                                        <p:tav tm="0">
                                          <p:val>
                                            <p:strVal val="ppt_h"/>
                                          </p:val>
                                        </p:tav>
                                        <p:tav tm="100000">
                                          <p:val>
                                            <p:fltVal val="0"/>
                                          </p:val>
                                        </p:tav>
                                      </p:tavLst>
                                    </p:anim>
                                    <p:anim calcmode="lin" valueType="num">
                                      <p:cBhvr>
                                        <p:cTn id="86" dur="1000"/>
                                        <p:tgtEl>
                                          <p:spTgt spid="6"/>
                                        </p:tgtEl>
                                        <p:attrNameLst>
                                          <p:attrName>style.rotation</p:attrName>
                                        </p:attrNameLst>
                                      </p:cBhvr>
                                      <p:tavLst>
                                        <p:tav tm="0">
                                          <p:val>
                                            <p:fltVal val="0"/>
                                          </p:val>
                                        </p:tav>
                                        <p:tav tm="100000">
                                          <p:val>
                                            <p:fltVal val="90"/>
                                          </p:val>
                                        </p:tav>
                                      </p:tavLst>
                                    </p:anim>
                                    <p:animEffect transition="out" filter="fade">
                                      <p:cBhvr>
                                        <p:cTn id="87" dur="1000"/>
                                        <p:tgtEl>
                                          <p:spTgt spid="6"/>
                                        </p:tgtEl>
                                      </p:cBhvr>
                                    </p:animEffect>
                                    <p:set>
                                      <p:cBhvr>
                                        <p:cTn id="88" dur="1" fill="hold">
                                          <p:stCondLst>
                                            <p:cond delay="999"/>
                                          </p:stCondLst>
                                        </p:cTn>
                                        <p:tgtEl>
                                          <p:spTgt spid="6"/>
                                        </p:tgtEl>
                                        <p:attrNameLst>
                                          <p:attrName>style.visibility</p:attrName>
                                        </p:attrNameLst>
                                      </p:cBhvr>
                                      <p:to>
                                        <p:strVal val="hidden"/>
                                      </p:to>
                                    </p:set>
                                  </p:childTnLst>
                                </p:cTn>
                              </p:par>
                              <p:par>
                                <p:cTn id="89" presetID="31" presetClass="exit" presetSubtype="0" fill="hold" grpId="1" nodeType="withEffect">
                                  <p:stCondLst>
                                    <p:cond delay="0"/>
                                  </p:stCondLst>
                                  <p:iterate type="lt">
                                    <p:tmPct val="0"/>
                                  </p:iterate>
                                  <p:childTnLst>
                                    <p:anim calcmode="lin" valueType="num">
                                      <p:cBhvr>
                                        <p:cTn id="90" dur="1000"/>
                                        <p:tgtEl>
                                          <p:spTgt spid="3"/>
                                        </p:tgtEl>
                                        <p:attrNameLst>
                                          <p:attrName>ppt_w</p:attrName>
                                        </p:attrNameLst>
                                      </p:cBhvr>
                                      <p:tavLst>
                                        <p:tav tm="0">
                                          <p:val>
                                            <p:strVal val="ppt_w"/>
                                          </p:val>
                                        </p:tav>
                                        <p:tav tm="100000">
                                          <p:val>
                                            <p:fltVal val="0"/>
                                          </p:val>
                                        </p:tav>
                                      </p:tavLst>
                                    </p:anim>
                                    <p:anim calcmode="lin" valueType="num">
                                      <p:cBhvr>
                                        <p:cTn id="91" dur="1000"/>
                                        <p:tgtEl>
                                          <p:spTgt spid="3"/>
                                        </p:tgtEl>
                                        <p:attrNameLst>
                                          <p:attrName>ppt_h</p:attrName>
                                        </p:attrNameLst>
                                      </p:cBhvr>
                                      <p:tavLst>
                                        <p:tav tm="0">
                                          <p:val>
                                            <p:strVal val="ppt_h"/>
                                          </p:val>
                                        </p:tav>
                                        <p:tav tm="100000">
                                          <p:val>
                                            <p:fltVal val="0"/>
                                          </p:val>
                                        </p:tav>
                                      </p:tavLst>
                                    </p:anim>
                                    <p:anim calcmode="lin" valueType="num">
                                      <p:cBhvr>
                                        <p:cTn id="92" dur="1000"/>
                                        <p:tgtEl>
                                          <p:spTgt spid="3"/>
                                        </p:tgtEl>
                                        <p:attrNameLst>
                                          <p:attrName>style.rotation</p:attrName>
                                        </p:attrNameLst>
                                      </p:cBhvr>
                                      <p:tavLst>
                                        <p:tav tm="0">
                                          <p:val>
                                            <p:fltVal val="0"/>
                                          </p:val>
                                        </p:tav>
                                        <p:tav tm="100000">
                                          <p:val>
                                            <p:fltVal val="90"/>
                                          </p:val>
                                        </p:tav>
                                      </p:tavLst>
                                    </p:anim>
                                    <p:animEffect transition="out" filter="fade">
                                      <p:cBhvr>
                                        <p:cTn id="93" dur="1000"/>
                                        <p:tgtEl>
                                          <p:spTgt spid="3"/>
                                        </p:tgtEl>
                                      </p:cBhvr>
                                    </p:animEffect>
                                    <p:set>
                                      <p:cBhvr>
                                        <p:cTn id="94" dur="1" fill="hold">
                                          <p:stCondLst>
                                            <p:cond delay="999"/>
                                          </p:stCondLst>
                                        </p:cTn>
                                        <p:tgtEl>
                                          <p:spTgt spid="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1" presetClass="entr" presetSubtype="0" fill="hold" grpId="0" nodeType="clickEffect">
                                  <p:stCondLst>
                                    <p:cond delay="0"/>
                                  </p:stCondLst>
                                  <p:iterate type="lt">
                                    <p:tmPct val="10000"/>
                                  </p:iterate>
                                  <p:childTnLst>
                                    <p:set>
                                      <p:cBhvr>
                                        <p:cTn id="98" dur="1" fill="hold">
                                          <p:stCondLst>
                                            <p:cond delay="0"/>
                                          </p:stCondLst>
                                        </p:cTn>
                                        <p:tgtEl>
                                          <p:spTgt spid="7"/>
                                        </p:tgtEl>
                                        <p:attrNameLst>
                                          <p:attrName>style.visibility</p:attrName>
                                        </p:attrNameLst>
                                      </p:cBhvr>
                                      <p:to>
                                        <p:strVal val="visible"/>
                                      </p:to>
                                    </p:set>
                                    <p:anim calcmode="lin" valueType="num">
                                      <p:cBhvr>
                                        <p:cTn id="9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7"/>
                                        </p:tgtEl>
                                        <p:attrNameLst>
                                          <p:attrName>ppt_y</p:attrName>
                                        </p:attrNameLst>
                                      </p:cBhvr>
                                      <p:tavLst>
                                        <p:tav tm="0">
                                          <p:val>
                                            <p:strVal val="#ppt_y"/>
                                          </p:val>
                                        </p:tav>
                                        <p:tav tm="100000">
                                          <p:val>
                                            <p:strVal val="#ppt_y"/>
                                          </p:val>
                                        </p:tav>
                                      </p:tavLst>
                                    </p:anim>
                                    <p:anim calcmode="lin" valueType="num">
                                      <p:cBhvr>
                                        <p:cTn id="10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7"/>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xit" presetSubtype="0" fill="hold" nodeType="clickEffect">
                                  <p:stCondLst>
                                    <p:cond delay="0"/>
                                  </p:stCondLst>
                                  <p:childTnLst>
                                    <p:animEffect transition="out" filter="wipe(down)">
                                      <p:cBhvr>
                                        <p:cTn id="114" dur="180" accel="50000">
                                          <p:stCondLst>
                                            <p:cond delay="1820"/>
                                          </p:stCondLst>
                                        </p:cTn>
                                        <p:tgtEl>
                                          <p:spTgt spid="8"/>
                                        </p:tgtEl>
                                      </p:cBhvr>
                                    </p:animEffect>
                                    <p:anim calcmode="lin" valueType="num">
                                      <p:cBhvr>
                                        <p:cTn id="115"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16"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117"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8"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9"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0"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1"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22" dur="26">
                                          <p:stCondLst>
                                            <p:cond delay="620"/>
                                          </p:stCondLst>
                                        </p:cTn>
                                        <p:tgtEl>
                                          <p:spTgt spid="8"/>
                                        </p:tgtEl>
                                      </p:cBhvr>
                                      <p:to x="100000" y="60000"/>
                                    </p:animScale>
                                    <p:animScale>
                                      <p:cBhvr>
                                        <p:cTn id="123" dur="166" decel="50000">
                                          <p:stCondLst>
                                            <p:cond delay="646"/>
                                          </p:stCondLst>
                                        </p:cTn>
                                        <p:tgtEl>
                                          <p:spTgt spid="8"/>
                                        </p:tgtEl>
                                      </p:cBhvr>
                                      <p:to x="100000" y="100000"/>
                                    </p:animScale>
                                    <p:animScale>
                                      <p:cBhvr>
                                        <p:cTn id="124" dur="26">
                                          <p:stCondLst>
                                            <p:cond delay="1312"/>
                                          </p:stCondLst>
                                        </p:cTn>
                                        <p:tgtEl>
                                          <p:spTgt spid="8"/>
                                        </p:tgtEl>
                                      </p:cBhvr>
                                      <p:to x="100000" y="80000"/>
                                    </p:animScale>
                                    <p:animScale>
                                      <p:cBhvr>
                                        <p:cTn id="125" dur="166" decel="50000">
                                          <p:stCondLst>
                                            <p:cond delay="1338"/>
                                          </p:stCondLst>
                                        </p:cTn>
                                        <p:tgtEl>
                                          <p:spTgt spid="8"/>
                                        </p:tgtEl>
                                      </p:cBhvr>
                                      <p:to x="100000" y="100000"/>
                                    </p:animScale>
                                    <p:animScale>
                                      <p:cBhvr>
                                        <p:cTn id="126" dur="26">
                                          <p:stCondLst>
                                            <p:cond delay="1642"/>
                                          </p:stCondLst>
                                        </p:cTn>
                                        <p:tgtEl>
                                          <p:spTgt spid="8"/>
                                        </p:tgtEl>
                                      </p:cBhvr>
                                      <p:to x="100000" y="90000"/>
                                    </p:animScale>
                                    <p:animScale>
                                      <p:cBhvr>
                                        <p:cTn id="127" dur="166" decel="50000">
                                          <p:stCondLst>
                                            <p:cond delay="1668"/>
                                          </p:stCondLst>
                                        </p:cTn>
                                        <p:tgtEl>
                                          <p:spTgt spid="8"/>
                                        </p:tgtEl>
                                      </p:cBhvr>
                                      <p:to x="100000" y="100000"/>
                                    </p:animScale>
                                    <p:animScale>
                                      <p:cBhvr>
                                        <p:cTn id="128" dur="26">
                                          <p:stCondLst>
                                            <p:cond delay="1808"/>
                                          </p:stCondLst>
                                        </p:cTn>
                                        <p:tgtEl>
                                          <p:spTgt spid="8"/>
                                        </p:tgtEl>
                                      </p:cBhvr>
                                      <p:to x="100000" y="95000"/>
                                    </p:animScale>
                                    <p:animScale>
                                      <p:cBhvr>
                                        <p:cTn id="129" dur="166" decel="50000">
                                          <p:stCondLst>
                                            <p:cond delay="1834"/>
                                          </p:stCondLst>
                                        </p:cTn>
                                        <p:tgtEl>
                                          <p:spTgt spid="8"/>
                                        </p:tgtEl>
                                      </p:cBhvr>
                                      <p:to x="100000" y="100000"/>
                                    </p:animScale>
                                    <p:set>
                                      <p:cBhvr>
                                        <p:cTn id="130" dur="1" fill="hold">
                                          <p:stCondLst>
                                            <p:cond delay="1999"/>
                                          </p:stCondLst>
                                        </p:cTn>
                                        <p:tgtEl>
                                          <p:spTgt spid="8"/>
                                        </p:tgtEl>
                                        <p:attrNameLst>
                                          <p:attrName>style.visibility</p:attrName>
                                        </p:attrNameLst>
                                      </p:cBhvr>
                                      <p:to>
                                        <p:strVal val="hidden"/>
                                      </p:to>
                                    </p:set>
                                  </p:childTnLst>
                                </p:cTn>
                              </p:par>
                            </p:childTnLst>
                          </p:cTn>
                        </p:par>
                        <p:par>
                          <p:cTn id="131" fill="hold">
                            <p:stCondLst>
                              <p:cond delay="2000"/>
                            </p:stCondLst>
                            <p:childTnLst>
                              <p:par>
                                <p:cTn id="132" presetID="42" presetClass="entr" presetSubtype="0"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1000"/>
                                        <p:tgtEl>
                                          <p:spTgt spid="9"/>
                                        </p:tgtEl>
                                      </p:cBhvr>
                                    </p:animEffect>
                                    <p:anim calcmode="lin" valueType="num">
                                      <p:cBhvr>
                                        <p:cTn id="135" dur="1000" fill="hold"/>
                                        <p:tgtEl>
                                          <p:spTgt spid="9"/>
                                        </p:tgtEl>
                                        <p:attrNameLst>
                                          <p:attrName>ppt_x</p:attrName>
                                        </p:attrNameLst>
                                      </p:cBhvr>
                                      <p:tavLst>
                                        <p:tav tm="0">
                                          <p:val>
                                            <p:strVal val="#ppt_x"/>
                                          </p:val>
                                        </p:tav>
                                        <p:tav tm="100000">
                                          <p:val>
                                            <p:strVal val="#ppt_x"/>
                                          </p:val>
                                        </p:tav>
                                      </p:tavLst>
                                    </p:anim>
                                    <p:anim calcmode="lin" valueType="num">
                                      <p:cBhvr>
                                        <p:cTn id="136" dur="1000" fill="hold"/>
                                        <p:tgtEl>
                                          <p:spTgt spid="9"/>
                                        </p:tgtEl>
                                        <p:attrNameLst>
                                          <p:attrName>ppt_y</p:attrName>
                                        </p:attrNameLst>
                                      </p:cBhvr>
                                      <p:tavLst>
                                        <p:tav tm="0">
                                          <p:val>
                                            <p:strVal val="#ppt_y+.1"/>
                                          </p:val>
                                        </p:tav>
                                        <p:tav tm="100000">
                                          <p:val>
                                            <p:strVal val="#ppt_y"/>
                                          </p:val>
                                        </p:tav>
                                      </p:tavLst>
                                    </p:anim>
                                  </p:childTnLst>
                                </p:cTn>
                              </p:par>
                            </p:childTnLst>
                          </p:cTn>
                        </p:par>
                        <p:par>
                          <p:cTn id="137" fill="hold">
                            <p:stCondLst>
                              <p:cond delay="3000"/>
                            </p:stCondLst>
                            <p:childTnLst>
                              <p:par>
                                <p:cTn id="138" presetID="22" presetClass="entr" presetSubtype="4" fill="hold" grpId="0" nodeType="after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down)">
                                      <p:cBhvr>
                                        <p:cTn id="1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6" grpId="0" animBg="1"/>
      <p:bldP spid="6" grpId="1"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447647" y="3435958"/>
            <a:ext cx="2705627" cy="2864247"/>
          </a:xfrm>
          <a:prstGeom prst="rect">
            <a:avLst/>
          </a:prstGeom>
        </p:spPr>
      </p:pic>
      <p:sp>
        <p:nvSpPr>
          <p:cNvPr id="3" name="雲形吹き出し 2"/>
          <p:cNvSpPr/>
          <p:nvPr/>
        </p:nvSpPr>
        <p:spPr>
          <a:xfrm>
            <a:off x="3176330" y="388075"/>
            <a:ext cx="2352133" cy="3317150"/>
          </a:xfrm>
          <a:prstGeom prst="cloudCallout">
            <a:avLst>
              <a:gd name="adj1" fmla="val 21338"/>
              <a:gd name="adj2" fmla="val 64286"/>
            </a:avLst>
          </a:prstGeom>
          <a:solidFill>
            <a:schemeClr val="tx1">
              <a:lumMod val="95000"/>
            </a:schemeClr>
          </a:solidFill>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4000" dirty="0" smtClean="0">
                <a:latin typeface="麗流隷書" panose="02000609000000000000" pitchFamily="1" charset="-128"/>
                <a:ea typeface="麗流隷書" panose="02000609000000000000" pitchFamily="1" charset="-128"/>
              </a:rPr>
              <a:t>おしまい</a:t>
            </a:r>
            <a:endParaRPr kumimoji="1" lang="ja-JP" altLang="en-US" sz="4000" dirty="0">
              <a:latin typeface="麗流隷書" panose="02000609000000000000" pitchFamily="1" charset="-128"/>
              <a:ea typeface="麗流隷書" panose="02000609000000000000" pitchFamily="1"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64" y="4691062"/>
            <a:ext cx="2343150" cy="1838325"/>
          </a:xfrm>
          <a:prstGeom prst="rect">
            <a:avLst/>
          </a:prstGeom>
        </p:spPr>
      </p:pic>
    </p:spTree>
    <p:extLst>
      <p:ext uri="{BB962C8B-B14F-4D97-AF65-F5344CB8AC3E}">
        <p14:creationId xmlns:p14="http://schemas.microsoft.com/office/powerpoint/2010/main" val="517129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P創英角ﾎﾟｯﾌﾟ体" panose="040B0A00000000000000" pitchFamily="50" charset="-128"/>
                <a:ea typeface="HGP創英角ﾎﾟｯﾌﾟ体" panose="040B0A00000000000000" pitchFamily="50" charset="-128"/>
              </a:rPr>
              <a:t>教育とは何かを考へる方法としての</a:t>
            </a:r>
            <a:br>
              <a:rPr lang="ja-JP" altLang="en-US" dirty="0" smtClean="0">
                <a:latin typeface="HGP創英角ﾎﾟｯﾌﾟ体" panose="040B0A00000000000000" pitchFamily="50" charset="-128"/>
                <a:ea typeface="HGP創英角ﾎﾟｯﾌﾟ体" panose="040B0A00000000000000" pitchFamily="50" charset="-128"/>
              </a:rPr>
            </a:br>
            <a:r>
              <a:rPr lang="ja-JP" altLang="en-US" dirty="0" smtClean="0">
                <a:latin typeface="HGP創英角ﾎﾟｯﾌﾟ体" panose="040B0A00000000000000" pitchFamily="50" charset="-128"/>
                <a:ea typeface="HGP創英角ﾎﾟｯﾌﾟ体" panose="040B0A00000000000000" pitchFamily="50" charset="-128"/>
              </a:rPr>
              <a:t>教育史研究</a:t>
            </a:r>
            <a:endParaRPr lang="ja-JP" altLang="en-US"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stretch>
            <a:fillRect/>
          </a:stretch>
        </p:blipFill>
        <p:spPr>
          <a:xfrm>
            <a:off x="6622774" y="4595612"/>
            <a:ext cx="1087988" cy="1153533"/>
          </a:xfrm>
          <a:prstGeom prst="rect">
            <a:avLst/>
          </a:prstGeom>
        </p:spPr>
      </p:pic>
      <p:sp>
        <p:nvSpPr>
          <p:cNvPr id="5" name="雲形吹き出し 4"/>
          <p:cNvSpPr/>
          <p:nvPr/>
        </p:nvSpPr>
        <p:spPr>
          <a:xfrm>
            <a:off x="5057776" y="1167996"/>
            <a:ext cx="2864040" cy="3210042"/>
          </a:xfrm>
          <a:prstGeom prst="cloudCallout">
            <a:avLst>
              <a:gd name="adj1" fmla="val 21000"/>
              <a:gd name="adj2" fmla="val 58708"/>
            </a:avLst>
          </a:prstGeom>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dirty="0" smtClean="0">
                <a:latin typeface="AR Pマーカー体E" panose="040B0900000000000000" pitchFamily="50" charset="-128"/>
                <a:ea typeface="AR Pマーカー体E" panose="040B0900000000000000" pitchFamily="50" charset="-128"/>
              </a:rPr>
              <a:t>教育の目的は、各個人に対して可能な完成のすべてを各個人のうちに発達させてやることに</a:t>
            </a:r>
            <a:r>
              <a:rPr kumimoji="1" lang="ja-JP" altLang="en-US" b="1" dirty="0" smtClean="0">
                <a:latin typeface="AR Pマーカー体E" panose="040B0900000000000000" pitchFamily="50" charset="-128"/>
                <a:ea typeface="AR Pマーカー体E" panose="040B0900000000000000" pitchFamily="50" charset="-128"/>
              </a:rPr>
              <a:t>ある</a:t>
            </a:r>
            <a:r>
              <a:rPr kumimoji="1" lang="ja-JP" altLang="en-US" dirty="0" smtClean="0">
                <a:latin typeface="AR Pマーカー体E" panose="040B0900000000000000" pitchFamily="50" charset="-128"/>
                <a:ea typeface="AR Pマーカー体E" panose="040B0900000000000000" pitchFamily="50" charset="-128"/>
              </a:rPr>
              <a:t>。</a:t>
            </a:r>
            <a:endParaRPr kumimoji="1" lang="ja-JP" altLang="en-US" dirty="0">
              <a:latin typeface="AR Pマーカー体E" panose="040B0900000000000000" pitchFamily="50" charset="-128"/>
              <a:ea typeface="AR Pマーカー体E" panose="04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340" y="4442791"/>
            <a:ext cx="1077897" cy="130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雲形吹き出し 2"/>
          <p:cNvSpPr/>
          <p:nvPr/>
        </p:nvSpPr>
        <p:spPr>
          <a:xfrm>
            <a:off x="7633252" y="1202634"/>
            <a:ext cx="3627783" cy="3140766"/>
          </a:xfrm>
          <a:prstGeom prst="cloudCallout">
            <a:avLst/>
          </a:prstGeom>
        </p:spPr>
        <p:style>
          <a:lnRef idx="2">
            <a:schemeClr val="accent4"/>
          </a:lnRef>
          <a:fillRef idx="1">
            <a:schemeClr val="lt1"/>
          </a:fillRef>
          <a:effectRef idx="0">
            <a:schemeClr val="accent4"/>
          </a:effectRef>
          <a:fontRef idx="minor">
            <a:schemeClr val="dk1"/>
          </a:fontRef>
        </p:style>
        <p:txBody>
          <a:bodyPr vert="eaVert" rtlCol="0" anchor="ctr"/>
          <a:lstStyle/>
          <a:p>
            <a:r>
              <a:rPr kumimoji="1" lang="ja-JP" altLang="en-US" dirty="0" smtClean="0">
                <a:latin typeface="AR Pマーカー体E" panose="040B0900000000000000" pitchFamily="50" charset="-128"/>
                <a:ea typeface="AR Pマーカー体E" panose="040B0900000000000000" pitchFamily="50" charset="-128"/>
              </a:rPr>
              <a:t>教育の目的とするところは、個人を、彼自身及び彼の同類者たちの幸福に対する一つの手段</a:t>
            </a:r>
            <a:r>
              <a:rPr kumimoji="1" lang="ja-JP" altLang="en-US" dirty="0" err="1" smtClean="0">
                <a:latin typeface="AR Pマーカー体E" panose="040B0900000000000000" pitchFamily="50" charset="-128"/>
                <a:ea typeface="AR Pマーカー体E" panose="040B0900000000000000" pitchFamily="50" charset="-128"/>
              </a:rPr>
              <a:t>たら</a:t>
            </a:r>
            <a:r>
              <a:rPr kumimoji="1" lang="ja-JP" altLang="en-US" dirty="0" smtClean="0">
                <a:latin typeface="AR Pマーカー体E" panose="040B0900000000000000" pitchFamily="50" charset="-128"/>
                <a:ea typeface="AR Pマーカー体E" panose="040B0900000000000000" pitchFamily="50" charset="-128"/>
              </a:rPr>
              <a:t>しめることにある。</a:t>
            </a:r>
            <a:endParaRPr kumimoji="1" lang="ja-JP" altLang="en-US" dirty="0">
              <a:latin typeface="AR Pマーカー体E" panose="040B0900000000000000" pitchFamily="50" charset="-128"/>
              <a:ea typeface="AR Pマーカー体E" panose="040B0900000000000000"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83" y="3282724"/>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5"/>
          <p:cNvSpPr/>
          <p:nvPr/>
        </p:nvSpPr>
        <p:spPr>
          <a:xfrm>
            <a:off x="1630018" y="1232749"/>
            <a:ext cx="4205494" cy="4899694"/>
          </a:xfrm>
          <a:prstGeom prst="cloudCallout">
            <a:avLst>
              <a:gd name="adj1" fmla="val -59338"/>
              <a:gd name="adj2" fmla="val 8854"/>
            </a:avLst>
          </a:prstGeom>
        </p:spPr>
        <p:style>
          <a:lnRef idx="2">
            <a:schemeClr val="accent3"/>
          </a:lnRef>
          <a:fillRef idx="1">
            <a:schemeClr val="lt1"/>
          </a:fillRef>
          <a:effectRef idx="0">
            <a:schemeClr val="accent3"/>
          </a:effectRef>
          <a:fontRef idx="minor">
            <a:schemeClr val="dk1"/>
          </a:fontRef>
        </p:style>
        <p:txBody>
          <a:bodyPr vert="eaVert"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ちがうね。</a:t>
            </a:r>
          </a:p>
          <a:p>
            <a:r>
              <a:rPr kumimoji="1" lang="ja-JP" altLang="en-US" dirty="0">
                <a:solidFill>
                  <a:srgbClr val="00B050"/>
                </a:solidFill>
                <a:latin typeface="HG丸ｺﾞｼｯｸM-PRO" panose="020F0600000000000000" pitchFamily="50" charset="-128"/>
                <a:ea typeface="HG丸ｺﾞｼｯｸM-PRO" panose="020F0600000000000000" pitchFamily="50" charset="-128"/>
              </a:rPr>
              <a:t>何</a:t>
            </a:r>
            <a:r>
              <a:rPr kumimoji="1" lang="ja-JP" altLang="en-US" dirty="0" smtClean="0">
                <a:solidFill>
                  <a:srgbClr val="00B050"/>
                </a:solidFill>
                <a:latin typeface="HG丸ｺﾞｼｯｸM-PRO" panose="020F0600000000000000" pitchFamily="50" charset="-128"/>
                <a:ea typeface="HG丸ｺﾞｼｯｸM-PRO" panose="020F0600000000000000" pitchFamily="50" charset="-128"/>
              </a:rPr>
              <a:t>が我々に、教育の目的とするところはこれよりもむしろ</a:t>
            </a:r>
            <a:r>
              <a:rPr kumimoji="1" lang="ja-JP" altLang="en-US" dirty="0" err="1" smtClean="0">
                <a:solidFill>
                  <a:srgbClr val="00B050"/>
                </a:solidFill>
                <a:latin typeface="HG丸ｺﾞｼｯｸM-PRO" panose="020F0600000000000000" pitchFamily="50" charset="-128"/>
                <a:ea typeface="HG丸ｺﾞｼｯｸM-PRO" panose="020F0600000000000000" pitchFamily="50" charset="-128"/>
              </a:rPr>
              <a:t>これこれ</a:t>
            </a:r>
            <a:r>
              <a:rPr kumimoji="1" lang="ja-JP" altLang="en-US" dirty="0" smtClean="0">
                <a:solidFill>
                  <a:srgbClr val="00B050"/>
                </a:solidFill>
                <a:latin typeface="HG丸ｺﾞｼｯｸM-PRO" panose="020F0600000000000000" pitchFamily="50" charset="-128"/>
                <a:ea typeface="HG丸ｺﾞｼｯｸM-PRO" panose="020F0600000000000000" pitchFamily="50" charset="-128"/>
              </a:rPr>
              <a:t>だなどと言ひうるであらうか？</a:t>
            </a:r>
            <a:r>
              <a:rPr kumimoji="1" lang="ja-JP" altLang="en-US" dirty="0" smtClean="0">
                <a:solidFill>
                  <a:srgbClr val="7030A0"/>
                </a:solidFill>
                <a:latin typeface="HG丸ｺﾞｼｯｸM-PRO" panose="020F0600000000000000" pitchFamily="50" charset="-128"/>
                <a:ea typeface="HG丸ｺﾞｼｯｸM-PRO" panose="020F0600000000000000" pitchFamily="50" charset="-128"/>
              </a:rPr>
              <a:t>我々は、生物に於ける呼吸の或いは循環の機能がどういふものであるかを、ア・プリオリには知っていない</a:t>
            </a:r>
            <a:r>
              <a:rPr kumimoji="1" lang="ja-JP" altLang="en-US" dirty="0" smtClean="0">
                <a:solidFill>
                  <a:srgbClr val="7030A0"/>
                </a:solidFill>
                <a:latin typeface="HG丸ｺﾞｼｯｸM-PRO" panose="020F0600000000000000" pitchFamily="50" charset="-128"/>
                <a:ea typeface="HG丸ｺﾞｼｯｸM-PRO" panose="020F0600000000000000" pitchFamily="50" charset="-128"/>
              </a:rPr>
              <a:t>。</a:t>
            </a:r>
          </a:p>
          <a:p>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教育と社会学</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田邊壽利訳</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上カーブ リボン 6"/>
          <p:cNvSpPr/>
          <p:nvPr/>
        </p:nvSpPr>
        <p:spPr>
          <a:xfrm>
            <a:off x="8321288" y="5485116"/>
            <a:ext cx="2395330" cy="516834"/>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J.S.</a:t>
            </a:r>
            <a:r>
              <a:rPr kumimoji="1" lang="ja-JP" altLang="en-US" dirty="0" smtClean="0"/>
              <a:t>ミル</a:t>
            </a:r>
            <a:endParaRPr kumimoji="1" lang="ja-JP" altLang="en-US" dirty="0"/>
          </a:p>
        </p:txBody>
      </p:sp>
      <p:sp>
        <p:nvSpPr>
          <p:cNvPr id="8" name="上カーブ リボン 7"/>
          <p:cNvSpPr/>
          <p:nvPr/>
        </p:nvSpPr>
        <p:spPr>
          <a:xfrm>
            <a:off x="4879459" y="5385725"/>
            <a:ext cx="2187591" cy="516834"/>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r>
              <a:rPr kumimoji="1" lang="ja-JP" altLang="en-US" dirty="0" smtClean="0"/>
              <a:t>カント</a:t>
            </a:r>
            <a:endParaRPr kumimoji="1" lang="ja-JP" altLang="en-US" dirty="0"/>
          </a:p>
        </p:txBody>
      </p:sp>
      <p:sp>
        <p:nvSpPr>
          <p:cNvPr id="12" name="上リボン 11"/>
          <p:cNvSpPr/>
          <p:nvPr/>
        </p:nvSpPr>
        <p:spPr>
          <a:xfrm>
            <a:off x="0" y="5054731"/>
            <a:ext cx="3260036" cy="51359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r>
              <a:rPr kumimoji="1" lang="ja-JP" altLang="en-US" dirty="0" smtClean="0"/>
              <a:t>デュルケム</a:t>
            </a:r>
            <a:endParaRPr kumimoji="1" lang="ja-JP" altLang="en-US" dirty="0"/>
          </a:p>
        </p:txBody>
      </p:sp>
    </p:spTree>
    <p:extLst>
      <p:ext uri="{BB962C8B-B14F-4D97-AF65-F5344CB8AC3E}">
        <p14:creationId xmlns:p14="http://schemas.microsoft.com/office/powerpoint/2010/main" val="3771513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5">
                                            <p:txEl>
                                              <p:pRg st="0" end="0"/>
                                            </p:txEl>
                                          </p:spTgt>
                                        </p:tgtEl>
                                        <p:attrNameLst>
                                          <p:attrName>style.visibility</p:attrName>
                                        </p:attrNameLst>
                                      </p:cBhvr>
                                      <p:to>
                                        <p:strVal val="visible"/>
                                      </p:to>
                                    </p:set>
                                    <p:anim by="(-#ppt_w*2)" calcmode="lin" valueType="num">
                                      <p:cBhvr rctx="PPT">
                                        <p:cTn id="30" dur="500" autoRev="1" fill="hold">
                                          <p:stCondLst>
                                            <p:cond delay="0"/>
                                          </p:stCondLst>
                                        </p:cTn>
                                        <p:tgtEl>
                                          <p:spTgt spid="5">
                                            <p:txEl>
                                              <p:pRg st="0" end="0"/>
                                            </p:txEl>
                                          </p:spTgt>
                                        </p:tgtEl>
                                        <p:attrNameLst>
                                          <p:attrName>ppt_w</p:attrName>
                                        </p:attrNameLst>
                                      </p:cBhvr>
                                    </p:anim>
                                    <p:anim by="(#ppt_w*0.50)" calcmode="lin" valueType="num">
                                      <p:cBhvr>
                                        <p:cTn id="31" dur="500" decel="50000" autoRev="1" fill="hold">
                                          <p:stCondLst>
                                            <p:cond delay="0"/>
                                          </p:stCondLst>
                                        </p:cTn>
                                        <p:tgtEl>
                                          <p:spTgt spid="5">
                                            <p:txEl>
                                              <p:pRg st="0" end="0"/>
                                            </p:txEl>
                                          </p:spTgt>
                                        </p:tgtEl>
                                        <p:attrNameLst>
                                          <p:attrName>ppt_x</p:attrName>
                                        </p:attrNameLst>
                                      </p:cBhvr>
                                    </p:anim>
                                    <p:anim from="(-#ppt_h/2)" to="(#ppt_y)" calcmode="lin" valueType="num">
                                      <p:cBhvr>
                                        <p:cTn id="32" dur="1000" fill="hold">
                                          <p:stCondLst>
                                            <p:cond delay="0"/>
                                          </p:stCondLst>
                                        </p:cTn>
                                        <p:tgtEl>
                                          <p:spTgt spid="5">
                                            <p:txEl>
                                              <p:pRg st="0" end="0"/>
                                            </p:txEl>
                                          </p:spTgt>
                                        </p:tgtEl>
                                        <p:attrNameLst>
                                          <p:attrName>ppt_y</p:attrName>
                                        </p:attrNameLst>
                                      </p:cBhvr>
                                    </p:anim>
                                    <p:animRot by="21600000">
                                      <p:cBhvr>
                                        <p:cTn id="33" dur="1000" fill="hold">
                                          <p:stCondLst>
                                            <p:cond delay="0"/>
                                          </p:stCondLst>
                                        </p:cTn>
                                        <p:tgtEl>
                                          <p:spTgt spid="5">
                                            <p:txEl>
                                              <p:pRg st="0" end="0"/>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3">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3">
                                            <p:txEl>
                                              <p:pRg st="0" end="0"/>
                                            </p:txEl>
                                          </p:spTgt>
                                        </p:tgtEl>
                                        <p:attrNameLst>
                                          <p:attrName>ppt_w</p:attrName>
                                        </p:attrNameLst>
                                      </p:cBhvr>
                                    </p:anim>
                                    <p:anim by="(#ppt_w*0.50)" calcmode="lin" valueType="num">
                                      <p:cBhvr>
                                        <p:cTn id="53" dur="500" decel="50000" autoRev="1" fill="hold">
                                          <p:stCondLst>
                                            <p:cond delay="0"/>
                                          </p:stCondLst>
                                        </p:cTn>
                                        <p:tgtEl>
                                          <p:spTgt spid="3">
                                            <p:txEl>
                                              <p:pRg st="0" end="0"/>
                                            </p:txEl>
                                          </p:spTgt>
                                        </p:tgtEl>
                                        <p:attrNameLst>
                                          <p:attrName>ppt_x</p:attrName>
                                        </p:attrNameLst>
                                      </p:cBhvr>
                                    </p:anim>
                                    <p:anim from="(-#ppt_h/2)" to="(#ppt_y)" calcmode="lin" valueType="num">
                                      <p:cBhvr>
                                        <p:cTn id="54" dur="1000" fill="hold">
                                          <p:stCondLst>
                                            <p:cond delay="0"/>
                                          </p:stCondLst>
                                        </p:cTn>
                                        <p:tgtEl>
                                          <p:spTgt spid="3">
                                            <p:txEl>
                                              <p:pRg st="0" end="0"/>
                                            </p:txEl>
                                          </p:spTgt>
                                        </p:tgtEl>
                                        <p:attrNameLst>
                                          <p:attrName>ppt_y</p:attrName>
                                        </p:attrNameLst>
                                      </p:cBhvr>
                                    </p:anim>
                                    <p:animRot by="21600000">
                                      <p:cBhvr>
                                        <p:cTn id="55" dur="1000" fill="hold">
                                          <p:stCondLst>
                                            <p:cond delay="0"/>
                                          </p:stCondLst>
                                        </p:cTn>
                                        <p:tgtEl>
                                          <p:spTgt spid="3">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1027"/>
                                        </p:tgtEl>
                                        <p:attrNameLst>
                                          <p:attrName>style.visibility</p:attrName>
                                        </p:attrNameLst>
                                      </p:cBhvr>
                                      <p:to>
                                        <p:strVal val="visible"/>
                                      </p:to>
                                    </p:set>
                                    <p:anim calcmode="lin" valueType="num">
                                      <p:cBhvr additive="base">
                                        <p:cTn id="60" dur="500" fill="hold"/>
                                        <p:tgtEl>
                                          <p:spTgt spid="1027"/>
                                        </p:tgtEl>
                                        <p:attrNameLst>
                                          <p:attrName>ppt_x</p:attrName>
                                        </p:attrNameLst>
                                      </p:cBhvr>
                                      <p:tavLst>
                                        <p:tav tm="0">
                                          <p:val>
                                            <p:strVal val="0-#ppt_w/2"/>
                                          </p:val>
                                        </p:tav>
                                        <p:tav tm="100000">
                                          <p:val>
                                            <p:strVal val="#ppt_x"/>
                                          </p:val>
                                        </p:tav>
                                      </p:tavLst>
                                    </p:anim>
                                    <p:anim calcmode="lin" valueType="num">
                                      <p:cBhvr additive="base">
                                        <p:cTn id="61" dur="500" fill="hold"/>
                                        <p:tgtEl>
                                          <p:spTgt spid="1027"/>
                                        </p:tgtEl>
                                        <p:attrNameLst>
                                          <p:attrName>ppt_y</p:attrName>
                                        </p:attrNameLst>
                                      </p:cBhvr>
                                      <p:tavLst>
                                        <p:tav tm="0">
                                          <p:val>
                                            <p:strVal val="0-#ppt_h/2"/>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par>
                                <p:cTn id="70" presetID="56" presetClass="entr" presetSubtype="0" fill="hold" nodeType="withEffect">
                                  <p:stCondLst>
                                    <p:cond delay="0"/>
                                  </p:stCondLst>
                                  <p:iterate type="lt">
                                    <p:tmPct val="10000"/>
                                  </p:iterate>
                                  <p:childTnLst>
                                    <p:set>
                                      <p:cBhvr>
                                        <p:cTn id="71" dur="1" fill="hold">
                                          <p:stCondLst>
                                            <p:cond delay="0"/>
                                          </p:stCondLst>
                                        </p:cTn>
                                        <p:tgtEl>
                                          <p:spTgt spid="6">
                                            <p:txEl>
                                              <p:pRg st="0" end="0"/>
                                            </p:txEl>
                                          </p:spTgt>
                                        </p:tgtEl>
                                        <p:attrNameLst>
                                          <p:attrName>style.visibility</p:attrName>
                                        </p:attrNameLst>
                                      </p:cBhvr>
                                      <p:to>
                                        <p:strVal val="visible"/>
                                      </p:to>
                                    </p:set>
                                    <p:anim by="(-#ppt_w*2)" calcmode="lin" valueType="num">
                                      <p:cBhvr rctx="PPT">
                                        <p:cTn id="72" dur="500" autoRev="1" fill="hold">
                                          <p:stCondLst>
                                            <p:cond delay="0"/>
                                          </p:stCondLst>
                                        </p:cTn>
                                        <p:tgtEl>
                                          <p:spTgt spid="6">
                                            <p:txEl>
                                              <p:pRg st="0" end="0"/>
                                            </p:txEl>
                                          </p:spTgt>
                                        </p:tgtEl>
                                        <p:attrNameLst>
                                          <p:attrName>ppt_w</p:attrName>
                                        </p:attrNameLst>
                                      </p:cBhvr>
                                    </p:anim>
                                    <p:anim by="(#ppt_w*0.50)" calcmode="lin" valueType="num">
                                      <p:cBhvr>
                                        <p:cTn id="73" dur="500" decel="50000" autoRev="1" fill="hold">
                                          <p:stCondLst>
                                            <p:cond delay="0"/>
                                          </p:stCondLst>
                                        </p:cTn>
                                        <p:tgtEl>
                                          <p:spTgt spid="6">
                                            <p:txEl>
                                              <p:pRg st="0" end="0"/>
                                            </p:txEl>
                                          </p:spTgt>
                                        </p:tgtEl>
                                        <p:attrNameLst>
                                          <p:attrName>ppt_x</p:attrName>
                                        </p:attrNameLst>
                                      </p:cBhvr>
                                    </p:anim>
                                    <p:anim from="(-#ppt_h/2)" to="(#ppt_y)" calcmode="lin" valueType="num">
                                      <p:cBhvr>
                                        <p:cTn id="74" dur="1000" fill="hold">
                                          <p:stCondLst>
                                            <p:cond delay="0"/>
                                          </p:stCondLst>
                                        </p:cTn>
                                        <p:tgtEl>
                                          <p:spTgt spid="6">
                                            <p:txEl>
                                              <p:pRg st="0" end="0"/>
                                            </p:txEl>
                                          </p:spTgt>
                                        </p:tgtEl>
                                        <p:attrNameLst>
                                          <p:attrName>ppt_y</p:attrName>
                                        </p:attrNameLst>
                                      </p:cBhvr>
                                    </p:anim>
                                    <p:animRot by="21600000">
                                      <p:cBhvr>
                                        <p:cTn id="75" dur="1000" fill="hold">
                                          <p:stCondLst>
                                            <p:cond delay="0"/>
                                          </p:stCondLst>
                                        </p:cTn>
                                        <p:tgtEl>
                                          <p:spTgt spid="6">
                                            <p:txEl>
                                              <p:pRg st="0" end="0"/>
                                            </p:txEl>
                                          </p:spTgt>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nodeType="clickEffect">
                                  <p:stCondLst>
                                    <p:cond delay="0"/>
                                  </p:stCondLst>
                                  <p:iterate type="lt">
                                    <p:tmPct val="10000"/>
                                  </p:iterate>
                                  <p:childTnLst>
                                    <p:set>
                                      <p:cBhvr>
                                        <p:cTn id="79" dur="1" fill="hold">
                                          <p:stCondLst>
                                            <p:cond delay="0"/>
                                          </p:stCondLst>
                                        </p:cTn>
                                        <p:tgtEl>
                                          <p:spTgt spid="6">
                                            <p:txEl>
                                              <p:pRg st="1" end="1"/>
                                            </p:txEl>
                                          </p:spTgt>
                                        </p:tgtEl>
                                        <p:attrNameLst>
                                          <p:attrName>style.visibility</p:attrName>
                                        </p:attrNameLst>
                                      </p:cBhvr>
                                      <p:to>
                                        <p:strVal val="visible"/>
                                      </p:to>
                                    </p:set>
                                    <p:anim by="(-#ppt_w*2)" calcmode="lin" valueType="num">
                                      <p:cBhvr rctx="PPT">
                                        <p:cTn id="80" dur="500" autoRev="1" fill="hold">
                                          <p:stCondLst>
                                            <p:cond delay="0"/>
                                          </p:stCondLst>
                                        </p:cTn>
                                        <p:tgtEl>
                                          <p:spTgt spid="6">
                                            <p:txEl>
                                              <p:pRg st="1" end="1"/>
                                            </p:txEl>
                                          </p:spTgt>
                                        </p:tgtEl>
                                        <p:attrNameLst>
                                          <p:attrName>ppt_w</p:attrName>
                                        </p:attrNameLst>
                                      </p:cBhvr>
                                    </p:anim>
                                    <p:anim by="(#ppt_w*0.50)" calcmode="lin" valueType="num">
                                      <p:cBhvr>
                                        <p:cTn id="81" dur="500" decel="50000" autoRev="1" fill="hold">
                                          <p:stCondLst>
                                            <p:cond delay="0"/>
                                          </p:stCondLst>
                                        </p:cTn>
                                        <p:tgtEl>
                                          <p:spTgt spid="6">
                                            <p:txEl>
                                              <p:pRg st="1" end="1"/>
                                            </p:txEl>
                                          </p:spTgt>
                                        </p:tgtEl>
                                        <p:attrNameLst>
                                          <p:attrName>ppt_x</p:attrName>
                                        </p:attrNameLst>
                                      </p:cBhvr>
                                    </p:anim>
                                    <p:anim from="(-#ppt_h/2)" to="(#ppt_y)" calcmode="lin" valueType="num">
                                      <p:cBhvr>
                                        <p:cTn id="82" dur="1000" fill="hold">
                                          <p:stCondLst>
                                            <p:cond delay="0"/>
                                          </p:stCondLst>
                                        </p:cTn>
                                        <p:tgtEl>
                                          <p:spTgt spid="6">
                                            <p:txEl>
                                              <p:pRg st="1" end="1"/>
                                            </p:txEl>
                                          </p:spTgt>
                                        </p:tgtEl>
                                        <p:attrNameLst>
                                          <p:attrName>ppt_y</p:attrName>
                                        </p:attrNameLst>
                                      </p:cBhvr>
                                    </p:anim>
                                    <p:animRot by="21600000">
                                      <p:cBhvr>
                                        <p:cTn id="83" dur="1000" fill="hold">
                                          <p:stCondLst>
                                            <p:cond delay="0"/>
                                          </p:stCondLst>
                                        </p:cTn>
                                        <p:tgtEl>
                                          <p:spTgt spid="6">
                                            <p:txEl>
                                              <p:pRg st="1" end="1"/>
                                            </p:txEl>
                                          </p:spTgt>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56" presetClass="entr" presetSubtype="0" fill="hold" nodeType="clickEffect">
                                  <p:stCondLst>
                                    <p:cond delay="0"/>
                                  </p:stCondLst>
                                  <p:iterate type="lt">
                                    <p:tmPct val="10000"/>
                                  </p:iterate>
                                  <p:childTnLst>
                                    <p:set>
                                      <p:cBhvr>
                                        <p:cTn id="87" dur="1" fill="hold">
                                          <p:stCondLst>
                                            <p:cond delay="0"/>
                                          </p:stCondLst>
                                        </p:cTn>
                                        <p:tgtEl>
                                          <p:spTgt spid="6">
                                            <p:txEl>
                                              <p:pRg st="2" end="2"/>
                                            </p:txEl>
                                          </p:spTgt>
                                        </p:tgtEl>
                                        <p:attrNameLst>
                                          <p:attrName>style.visibility</p:attrName>
                                        </p:attrNameLst>
                                      </p:cBhvr>
                                      <p:to>
                                        <p:strVal val="visible"/>
                                      </p:to>
                                    </p:set>
                                    <p:anim by="(-#ppt_w*2)" calcmode="lin" valueType="num">
                                      <p:cBhvr rctx="PPT">
                                        <p:cTn id="88" dur="500" autoRev="1" fill="hold">
                                          <p:stCondLst>
                                            <p:cond delay="0"/>
                                          </p:stCondLst>
                                        </p:cTn>
                                        <p:tgtEl>
                                          <p:spTgt spid="6">
                                            <p:txEl>
                                              <p:pRg st="2" end="2"/>
                                            </p:txEl>
                                          </p:spTgt>
                                        </p:tgtEl>
                                        <p:attrNameLst>
                                          <p:attrName>ppt_w</p:attrName>
                                        </p:attrNameLst>
                                      </p:cBhvr>
                                    </p:anim>
                                    <p:anim by="(#ppt_w*0.50)" calcmode="lin" valueType="num">
                                      <p:cBhvr>
                                        <p:cTn id="89" dur="500" decel="50000" autoRev="1" fill="hold">
                                          <p:stCondLst>
                                            <p:cond delay="0"/>
                                          </p:stCondLst>
                                        </p:cTn>
                                        <p:tgtEl>
                                          <p:spTgt spid="6">
                                            <p:txEl>
                                              <p:pRg st="2" end="2"/>
                                            </p:txEl>
                                          </p:spTgt>
                                        </p:tgtEl>
                                        <p:attrNameLst>
                                          <p:attrName>ppt_x</p:attrName>
                                        </p:attrNameLst>
                                      </p:cBhvr>
                                    </p:anim>
                                    <p:anim from="(-#ppt_h/2)" to="(#ppt_y)" calcmode="lin" valueType="num">
                                      <p:cBhvr>
                                        <p:cTn id="90" dur="1000" fill="hold">
                                          <p:stCondLst>
                                            <p:cond delay="0"/>
                                          </p:stCondLst>
                                        </p:cTn>
                                        <p:tgtEl>
                                          <p:spTgt spid="6">
                                            <p:txEl>
                                              <p:pRg st="2" end="2"/>
                                            </p:txEl>
                                          </p:spTgt>
                                        </p:tgtEl>
                                        <p:attrNameLst>
                                          <p:attrName>ppt_y</p:attrName>
                                        </p:attrNameLst>
                                      </p:cBhvr>
                                    </p:anim>
                                    <p:animRot by="21600000">
                                      <p:cBhvr>
                                        <p:cTn id="91" dur="1000" fill="hold">
                                          <p:stCondLst>
                                            <p:cond delay="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P spid="6" grpId="0" animBg="1"/>
      <p:bldP spid="7"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デュルケムはどの</a:t>
            </a:r>
            <a:r>
              <a:rPr lang="ja-JP" altLang="en-US" dirty="0">
                <a:latin typeface="HGP創英角ﾎﾟｯﾌﾟ体" panose="040B0A00000000000000" pitchFamily="50" charset="-128"/>
                <a:ea typeface="HGP創英角ﾎﾟｯﾌﾟ体" panose="040B0A00000000000000" pitchFamily="50" charset="-128"/>
              </a:rPr>
              <a:t>よ</a:t>
            </a:r>
            <a:r>
              <a:rPr kumimoji="1" lang="ja-JP" altLang="en-US" dirty="0" smtClean="0">
                <a:latin typeface="HGP創英角ﾎﾟｯﾌﾟ体" panose="040B0A00000000000000" pitchFamily="50" charset="-128"/>
                <a:ea typeface="HGP創英角ﾎﾟｯﾌﾟ体" panose="040B0A00000000000000" pitchFamily="50" charset="-128"/>
              </a:rPr>
              <a:t>うに考えたか</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417" y="1535811"/>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リボン 3"/>
          <p:cNvSpPr/>
          <p:nvPr/>
        </p:nvSpPr>
        <p:spPr>
          <a:xfrm>
            <a:off x="327743" y="3302699"/>
            <a:ext cx="3260036" cy="51359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r>
              <a:rPr kumimoji="1" lang="ja-JP" altLang="en-US" dirty="0" smtClean="0">
                <a:solidFill>
                  <a:schemeClr val="tx1"/>
                </a:solidFill>
              </a:rPr>
              <a:t>デュルケム</a:t>
            </a:r>
            <a:endParaRPr kumimoji="1" lang="ja-JP" altLang="en-US" dirty="0">
              <a:solidFill>
                <a:schemeClr val="tx1"/>
              </a:solidFill>
            </a:endParaRPr>
          </a:p>
        </p:txBody>
      </p:sp>
      <p:sp>
        <p:nvSpPr>
          <p:cNvPr id="5" name="雲形吹き出し 4"/>
          <p:cNvSpPr/>
          <p:nvPr/>
        </p:nvSpPr>
        <p:spPr>
          <a:xfrm>
            <a:off x="3138221" y="1447678"/>
            <a:ext cx="3582068" cy="3336440"/>
          </a:xfrm>
          <a:prstGeom prst="cloudCallout">
            <a:avLst>
              <a:gd name="adj1" fmla="val -73880"/>
              <a:gd name="adj2" fmla="val -21167"/>
            </a:avLst>
          </a:prstGeom>
        </p:spPr>
        <p:style>
          <a:lnRef idx="2">
            <a:schemeClr val="accent2"/>
          </a:lnRef>
          <a:fillRef idx="1">
            <a:schemeClr val="lt1"/>
          </a:fillRef>
          <a:effectRef idx="0">
            <a:schemeClr val="accent2"/>
          </a:effectRef>
          <a:fontRef idx="minor">
            <a:schemeClr val="dk1"/>
          </a:fontRef>
        </p:style>
        <p:txBody>
          <a:bodyPr vert="horz" rtlCol="0" anchor="ctr"/>
          <a:lstStyle/>
          <a:p>
            <a:endParaRPr kumimoji="1" lang="ja-JP" altLang="en-US" sz="2400" dirty="0" smtClean="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教育は社会的事実</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fait social</a:t>
            </a:r>
            <a:r>
              <a:rPr kumimoji="1" lang="ja-JP" altLang="en-US" sz="2400" dirty="0" smtClean="0">
                <a:latin typeface="HG丸ｺﾞｼｯｸM-PRO" panose="020F0600000000000000" pitchFamily="50" charset="-128"/>
                <a:ea typeface="HG丸ｺﾞｼｯｸM-PRO" panose="020F0600000000000000" pitchFamily="50" charset="-128"/>
              </a:rPr>
              <a:t>であり、社会的物</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chose social</a:t>
            </a:r>
            <a:r>
              <a:rPr kumimoji="1" lang="ja-JP" altLang="en-US" sz="2400" dirty="0" smtClean="0">
                <a:latin typeface="HG丸ｺﾞｼｯｸM-PRO" panose="020F0600000000000000" pitchFamily="50" charset="-128"/>
                <a:ea typeface="HG丸ｺﾞｼｯｸM-PRO" panose="020F0600000000000000" pitchFamily="50" charset="-128"/>
              </a:rPr>
              <a:t>である。</a:t>
            </a:r>
            <a:endParaRPr kumimoji="1" lang="en-US" altLang="ja-JP" sz="2400" dirty="0" smtClean="0">
              <a:latin typeface="HG丸ｺﾞｼｯｸM-PRO" panose="020F0600000000000000" pitchFamily="50" charset="-128"/>
              <a:ea typeface="HG丸ｺﾞｼｯｸM-PRO" panose="020F0600000000000000" pitchFamily="50" charset="-128"/>
            </a:endParaRPr>
          </a:p>
          <a:p>
            <a:endParaRPr kumimoji="1" lang="ja-JP" altLang="en-US" sz="2400"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雲形吹き出し 5"/>
          <p:cNvSpPr/>
          <p:nvPr/>
        </p:nvSpPr>
        <p:spPr>
          <a:xfrm>
            <a:off x="6720290" y="2012336"/>
            <a:ext cx="3203482" cy="3753134"/>
          </a:xfrm>
          <a:prstGeom prst="cloudCallout">
            <a:avLst>
              <a:gd name="adj1" fmla="val 49931"/>
              <a:gd name="adj2" fmla="val 40814"/>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だからさ、観察できる事実・物として、古今東西の教育を調べてみた</a:t>
            </a:r>
            <a:r>
              <a:rPr kumimoji="1" lang="ja-JP" altLang="en-US" sz="2400" dirty="0">
                <a:latin typeface="HG丸ｺﾞｼｯｸM-PRO" panose="020F0600000000000000" pitchFamily="50" charset="-128"/>
                <a:ea typeface="HG丸ｺﾞｼｯｸM-PRO" panose="020F0600000000000000" pitchFamily="50" charset="-128"/>
              </a:rPr>
              <a:t>んだろう</a:t>
            </a:r>
            <a:r>
              <a:rPr kumimoji="1" lang="ja-JP" altLang="en-US" sz="2400" dirty="0" smtClean="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7" name="雲形吹き出し 6"/>
          <p:cNvSpPr/>
          <p:nvPr/>
        </p:nvSpPr>
        <p:spPr>
          <a:xfrm>
            <a:off x="4624454" y="4467834"/>
            <a:ext cx="1586342" cy="2045245"/>
          </a:xfrm>
          <a:prstGeom prst="cloudCallout">
            <a:avLst>
              <a:gd name="adj1" fmla="val -65685"/>
              <a:gd name="adj2" fmla="val 3742"/>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つまり、歴史を見たんだね。</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3"/>
          <a:stretch>
            <a:fillRect/>
          </a:stretch>
        </p:blipFill>
        <p:spPr>
          <a:xfrm>
            <a:off x="1059520" y="4913691"/>
            <a:ext cx="1087988" cy="1153533"/>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227" y="4872252"/>
            <a:ext cx="1077897" cy="130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雲形吹き出し 11"/>
          <p:cNvSpPr/>
          <p:nvPr/>
        </p:nvSpPr>
        <p:spPr>
          <a:xfrm>
            <a:off x="1596788" y="3998794"/>
            <a:ext cx="1040317" cy="1146412"/>
          </a:xfrm>
          <a:prstGeom prst="cloudCallout">
            <a:avLst/>
          </a:prstGeom>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ふむふむ</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雲形吹き出し 12"/>
          <p:cNvSpPr/>
          <p:nvPr/>
        </p:nvSpPr>
        <p:spPr>
          <a:xfrm>
            <a:off x="2473267" y="3998793"/>
            <a:ext cx="1329909" cy="1274361"/>
          </a:xfrm>
          <a:prstGeom prst="cloudCallout">
            <a:avLst>
              <a:gd name="adj1" fmla="val 14959"/>
              <a:gd name="adj2" fmla="val 63307"/>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dirty="0" smtClean="0">
                <a:latin typeface="HG丸ｺﾞｼｯｸM-PRO" panose="020F0600000000000000" pitchFamily="50" charset="-128"/>
                <a:ea typeface="HG丸ｺﾞｼｯｸM-PRO" panose="020F0600000000000000" pitchFamily="50" charset="-128"/>
              </a:rPr>
              <a:t>あっ、</a:t>
            </a:r>
          </a:p>
          <a:p>
            <a:r>
              <a:rPr kumimoji="1" lang="ja-JP" altLang="en-US" dirty="0" smtClean="0">
                <a:latin typeface="HG丸ｺﾞｼｯｸM-PRO" panose="020F0600000000000000" pitchFamily="50" charset="-128"/>
                <a:ea typeface="HG丸ｺﾞｼｯｸM-PRO" panose="020F0600000000000000" pitchFamily="50" charset="-128"/>
              </a:rPr>
              <a:t>そうか</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772" y="5044368"/>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033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ircle(out)">
                                      <p:cBhvr>
                                        <p:cTn id="39" dur="2000"/>
                                        <p:tgtEl>
                                          <p:spTgt spid="2050"/>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 1"/>
          <p:cNvSpPr/>
          <p:nvPr/>
        </p:nvSpPr>
        <p:spPr>
          <a:xfrm>
            <a:off x="1709530" y="1038639"/>
            <a:ext cx="8557591" cy="1520687"/>
          </a:xfrm>
          <a:prstGeom prst="cloud">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t>E.</a:t>
            </a:r>
            <a:r>
              <a:rPr kumimoji="1"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デュルケムに於ける教育の定義</a:t>
            </a:r>
            <a:endPar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084" y="4073491"/>
            <a:ext cx="928688"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横巻き 2"/>
          <p:cNvSpPr/>
          <p:nvPr/>
        </p:nvSpPr>
        <p:spPr>
          <a:xfrm>
            <a:off x="4909659" y="1998620"/>
            <a:ext cx="6444590" cy="4402179"/>
          </a:xfrm>
          <a:prstGeom prst="horizontalScroll">
            <a:avLst/>
          </a:prstGeom>
          <a:solidFill>
            <a:srgbClr val="FEDEF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000" dirty="0" smtClean="0">
                <a:solidFill>
                  <a:schemeClr val="bg1"/>
                </a:solidFill>
                <a:latin typeface="HGS教科書体" panose="02020600000000000000" pitchFamily="18" charset="-128"/>
                <a:ea typeface="HGS教科書体" panose="02020600000000000000" pitchFamily="18" charset="-128"/>
              </a:rPr>
              <a:t>教育とは、成熟した諸</a:t>
            </a:r>
            <a:r>
              <a:rPr kumimoji="1" lang="ja-JP" altLang="en-US" sz="2000" dirty="0">
                <a:solidFill>
                  <a:schemeClr val="bg1"/>
                </a:solidFill>
                <a:latin typeface="HGS教科書体" panose="02020600000000000000" pitchFamily="18" charset="-128"/>
                <a:ea typeface="HGS教科書体" panose="02020600000000000000" pitchFamily="18" charset="-128"/>
              </a:rPr>
              <a:t>世代</a:t>
            </a:r>
            <a:r>
              <a:rPr kumimoji="1" lang="ja-JP" altLang="en-US" sz="2000" dirty="0" smtClean="0">
                <a:solidFill>
                  <a:schemeClr val="bg1"/>
                </a:solidFill>
                <a:latin typeface="HGS教科書体" panose="02020600000000000000" pitchFamily="18" charset="-128"/>
                <a:ea typeface="HGS教科書体" panose="02020600000000000000" pitchFamily="18" charset="-128"/>
              </a:rPr>
              <a:t>に</a:t>
            </a:r>
            <a:r>
              <a:rPr kumimoji="1" lang="ja-JP" altLang="en-US" sz="2000" dirty="0" err="1" smtClean="0">
                <a:solidFill>
                  <a:schemeClr val="bg1"/>
                </a:solidFill>
                <a:latin typeface="HGS教科書体" panose="02020600000000000000" pitchFamily="18" charset="-128"/>
                <a:ea typeface="HGS教科書体" panose="02020600000000000000" pitchFamily="18" charset="-128"/>
              </a:rPr>
              <a:t>よつて</a:t>
            </a:r>
            <a:r>
              <a:rPr kumimoji="1" lang="ja-JP" altLang="en-US" sz="2000" dirty="0" smtClean="0">
                <a:solidFill>
                  <a:schemeClr val="bg1"/>
                </a:solidFill>
                <a:latin typeface="HGS教科書体" panose="02020600000000000000" pitchFamily="18" charset="-128"/>
                <a:ea typeface="HGS教科書体" panose="02020600000000000000" pitchFamily="18" charset="-128"/>
              </a:rPr>
              <a:t>、未だ社会生活に馴れない諸世代の上に行はれる作用である。教育の目的は、全体の目的は、全体としての政治的社会がまた個人に対して特に予定されて</a:t>
            </a:r>
            <a:r>
              <a:rPr kumimoji="1" lang="ja-JP" altLang="en-US" sz="2000" dirty="0" err="1" smtClean="0">
                <a:solidFill>
                  <a:schemeClr val="bg1"/>
                </a:solidFill>
                <a:latin typeface="HGS教科書体" panose="02020600000000000000" pitchFamily="18" charset="-128"/>
                <a:ea typeface="HGS教科書体" panose="02020600000000000000" pitchFamily="18" charset="-128"/>
              </a:rPr>
              <a:t>ゐる</a:t>
            </a:r>
            <a:r>
              <a:rPr kumimoji="1" lang="ja-JP" altLang="en-US" sz="2000" dirty="0" smtClean="0">
                <a:solidFill>
                  <a:schemeClr val="bg1"/>
                </a:solidFill>
                <a:latin typeface="HGS教科書体" panose="02020600000000000000" pitchFamily="18" charset="-128"/>
                <a:ea typeface="HGS教科書体" panose="02020600000000000000" pitchFamily="18" charset="-128"/>
              </a:rPr>
              <a:t>特殊的環境が、子供に対して要求する一定数の肉体的、知的、及び道徳的諸状態を、子供の中に現出させまた発達させることにある。</a:t>
            </a:r>
            <a:endParaRPr kumimoji="1" lang="ja-JP" altLang="en-US" sz="2000" dirty="0">
              <a:solidFill>
                <a:schemeClr val="bg1"/>
              </a:solidFill>
              <a:latin typeface="HGS教科書体" panose="02020600000000000000" pitchFamily="18" charset="-128"/>
              <a:ea typeface="HGS教科書体" panose="02020600000000000000" pitchFamily="18" charset="-128"/>
            </a:endParaRPr>
          </a:p>
          <a:p>
            <a:r>
              <a:rPr kumimoji="1" lang="en-US" altLang="ja-JP" sz="2000" dirty="0" smtClean="0">
                <a:solidFill>
                  <a:schemeClr val="bg1"/>
                </a:solidFill>
                <a:latin typeface="HGS教科書体" panose="02020600000000000000" pitchFamily="18" charset="-128"/>
                <a:ea typeface="HGS教科書体" panose="02020600000000000000" pitchFamily="18" charset="-128"/>
              </a:rPr>
              <a:t>〈</a:t>
            </a:r>
            <a:r>
              <a:rPr kumimoji="1" lang="ja-JP" altLang="en-US" sz="2000" dirty="0" smtClean="0">
                <a:solidFill>
                  <a:schemeClr val="bg1"/>
                </a:solidFill>
                <a:latin typeface="HGS教科書体" panose="02020600000000000000" pitchFamily="18" charset="-128"/>
                <a:ea typeface="HGS教科書体" panose="02020600000000000000" pitchFamily="18" charset="-128"/>
              </a:rPr>
              <a:t>中略</a:t>
            </a:r>
            <a:r>
              <a:rPr kumimoji="1" lang="en-US" altLang="ja-JP" sz="2000" dirty="0" smtClean="0">
                <a:solidFill>
                  <a:schemeClr val="bg1"/>
                </a:solidFill>
                <a:latin typeface="HGS教科書体" panose="02020600000000000000" pitchFamily="18" charset="-128"/>
                <a:ea typeface="HGS教科書体" panose="02020600000000000000" pitchFamily="18" charset="-128"/>
              </a:rPr>
              <a:t>〉</a:t>
            </a:r>
            <a:endParaRPr kumimoji="1" lang="ja-JP" altLang="en-US" sz="2000"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2000" dirty="0" smtClean="0">
                <a:solidFill>
                  <a:schemeClr val="bg1"/>
                </a:solidFill>
                <a:latin typeface="HGS教科書体" panose="02020600000000000000" pitchFamily="18" charset="-128"/>
                <a:ea typeface="HGS教科書体" panose="02020600000000000000" pitchFamily="18" charset="-128"/>
              </a:rPr>
              <a:t>教育は若い世代に対して行はれる一種の</a:t>
            </a:r>
            <a:r>
              <a:rPr kumimoji="1" lang="ja-JP" altLang="en-US" sz="2000" dirty="0" smtClean="0">
                <a:solidFill>
                  <a:srgbClr val="FF0000"/>
                </a:solidFill>
                <a:latin typeface="HGS教科書体" panose="02020600000000000000" pitchFamily="18" charset="-128"/>
                <a:ea typeface="HGS教科書体" panose="02020600000000000000" pitchFamily="18" charset="-128"/>
              </a:rPr>
              <a:t>方法的社会化</a:t>
            </a:r>
            <a:r>
              <a:rPr kumimoji="1" lang="ja-JP" altLang="en-US" sz="2000" dirty="0" smtClean="0">
                <a:solidFill>
                  <a:schemeClr val="bg1"/>
                </a:solidFill>
                <a:latin typeface="HGS教科書体" panose="02020600000000000000" pitchFamily="18" charset="-128"/>
                <a:ea typeface="HGS教科書体" panose="02020600000000000000" pitchFamily="18" charset="-128"/>
              </a:rPr>
              <a:t>である。</a:t>
            </a:r>
            <a:endParaRPr kumimoji="1" lang="ja-JP" altLang="en-US" sz="2000" dirty="0">
              <a:solidFill>
                <a:schemeClr val="bg1"/>
              </a:solidFill>
              <a:latin typeface="HGS教科書体" panose="02020600000000000000" pitchFamily="18" charset="-128"/>
              <a:ea typeface="HGS教科書体" panose="02020600000000000000" pitchFamily="18" charset="-128"/>
            </a:endParaRPr>
          </a:p>
        </p:txBody>
      </p:sp>
      <p:sp>
        <p:nvSpPr>
          <p:cNvPr id="4" name="雲形吹き出し 3"/>
          <p:cNvSpPr/>
          <p:nvPr/>
        </p:nvSpPr>
        <p:spPr>
          <a:xfrm>
            <a:off x="2048771" y="2458433"/>
            <a:ext cx="2521645" cy="2868355"/>
          </a:xfrm>
          <a:prstGeom prst="cloudCallout">
            <a:avLst>
              <a:gd name="adj1" fmla="val -55878"/>
              <a:gd name="adj2" fmla="val 36370"/>
            </a:avLst>
          </a:prstGeom>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その結果わかったことは、まあ、こんなことだ。</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上リボン 5"/>
          <p:cNvSpPr/>
          <p:nvPr/>
        </p:nvSpPr>
        <p:spPr>
          <a:xfrm>
            <a:off x="1310381" y="5706063"/>
            <a:ext cx="3260036" cy="51359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r>
              <a:rPr kumimoji="1" lang="ja-JP" altLang="en-US" dirty="0" smtClean="0">
                <a:solidFill>
                  <a:schemeClr val="tx1"/>
                </a:solidFill>
              </a:rPr>
              <a:t>デュルケム</a:t>
            </a:r>
            <a:endParaRPr kumimoji="1" lang="ja-JP" altLang="en-US" dirty="0">
              <a:solidFill>
                <a:schemeClr val="tx1"/>
              </a:solidFill>
            </a:endParaRPr>
          </a:p>
        </p:txBody>
      </p:sp>
    </p:spTree>
    <p:extLst>
      <p:ext uri="{BB962C8B-B14F-4D97-AF65-F5344CB8AC3E}">
        <p14:creationId xmlns:p14="http://schemas.microsoft.com/office/powerpoint/2010/main" val="2231689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by="(-#ppt_w*2)" calcmode="lin" valueType="num">
                                      <p:cBhvr rctx="PPT">
                                        <p:cTn id="30" dur="500" autoRev="1" fill="hold">
                                          <p:stCondLst>
                                            <p:cond delay="0"/>
                                          </p:stCondLst>
                                        </p:cTn>
                                        <p:tgtEl>
                                          <p:spTgt spid="3">
                                            <p:txEl>
                                              <p:pRg st="2" end="2"/>
                                            </p:txEl>
                                          </p:spTgt>
                                        </p:tgtEl>
                                        <p:attrNameLst>
                                          <p:attrName>ppt_w</p:attrName>
                                        </p:attrNameLst>
                                      </p:cBhvr>
                                    </p:anim>
                                    <p:anim by="(#ppt_w*0.50)" calcmode="lin" valueType="num">
                                      <p:cBhvr>
                                        <p:cTn id="31" dur="500" decel="50000" autoRev="1" fill="hold">
                                          <p:stCondLst>
                                            <p:cond delay="0"/>
                                          </p:stCondLst>
                                        </p:cTn>
                                        <p:tgtEl>
                                          <p:spTgt spid="3">
                                            <p:txEl>
                                              <p:pRg st="2" end="2"/>
                                            </p:txEl>
                                          </p:spTgt>
                                        </p:tgtEl>
                                        <p:attrNameLst>
                                          <p:attrName>ppt_x</p:attrName>
                                        </p:attrNameLst>
                                      </p:cBhvr>
                                    </p:anim>
                                    <p:anim from="(-#ppt_h/2)" to="(#ppt_y)" calcmode="lin" valueType="num">
                                      <p:cBhvr>
                                        <p:cTn id="32" dur="1000" fill="hold">
                                          <p:stCondLst>
                                            <p:cond delay="0"/>
                                          </p:stCondLst>
                                        </p:cTn>
                                        <p:tgtEl>
                                          <p:spTgt spid="3">
                                            <p:txEl>
                                              <p:pRg st="2" end="2"/>
                                            </p:txEl>
                                          </p:spTgt>
                                        </p:tgtEl>
                                        <p:attrNameLst>
                                          <p:attrName>ppt_y</p:attrName>
                                        </p:attrNameLst>
                                      </p:cBhvr>
                                    </p:anim>
                                    <p:animRot by="21600000">
                                      <p:cBhvr>
                                        <p:cTn id="33"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歴史という方法</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417" y="1535811"/>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リボン 3"/>
          <p:cNvSpPr/>
          <p:nvPr/>
        </p:nvSpPr>
        <p:spPr>
          <a:xfrm>
            <a:off x="327743" y="3302699"/>
            <a:ext cx="3012385" cy="51359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もはや</a:t>
            </a:r>
            <a:r>
              <a:rPr kumimoji="1" lang="en-US" altLang="ja-JP" sz="1400" dirty="0" smtClean="0"/>
              <a:t>E.</a:t>
            </a:r>
            <a:r>
              <a:rPr kumimoji="1" lang="ja-JP" altLang="en-US" sz="1400" dirty="0" smtClean="0">
                <a:solidFill>
                  <a:schemeClr val="tx1"/>
                </a:solidFill>
              </a:rPr>
              <a:t>デュルケムではない</a:t>
            </a:r>
            <a:endParaRPr kumimoji="1" lang="ja-JP" altLang="en-US" sz="1400" dirty="0">
              <a:solidFill>
                <a:schemeClr val="tx1"/>
              </a:solidFill>
            </a:endParaRPr>
          </a:p>
        </p:txBody>
      </p:sp>
      <p:sp>
        <p:nvSpPr>
          <p:cNvPr id="5" name="雲形吹き出し 4"/>
          <p:cNvSpPr/>
          <p:nvPr/>
        </p:nvSpPr>
        <p:spPr>
          <a:xfrm>
            <a:off x="2516216" y="1535810"/>
            <a:ext cx="1647825" cy="1902715"/>
          </a:xfrm>
          <a:prstGeom prst="cloudCallout">
            <a:avLst>
              <a:gd name="adj1" fmla="val -69388"/>
              <a:gd name="adj2" fmla="val -6281"/>
            </a:avLst>
          </a:prstGeom>
        </p:spPr>
        <p:style>
          <a:lnRef idx="2">
            <a:schemeClr val="accent3"/>
          </a:lnRef>
          <a:fillRef idx="1">
            <a:schemeClr val="lt1"/>
          </a:fillRef>
          <a:effectRef idx="0">
            <a:schemeClr val="accent3"/>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歴史とは</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過</a:t>
            </a:r>
            <a:r>
              <a:rPr kumimoji="1" lang="ja-JP" altLang="en-US" sz="2000" dirty="0" smtClean="0">
                <a:latin typeface="HG丸ｺﾞｼｯｸM-PRO" panose="020F0600000000000000" pitchFamily="50" charset="-128"/>
                <a:ea typeface="HG丸ｺﾞｼｯｸM-PRO" panose="020F0600000000000000" pitchFamily="50" charset="-128"/>
              </a:rPr>
              <a:t>ぎ</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去</a:t>
            </a:r>
            <a:r>
              <a:rPr kumimoji="1" lang="ja-JP" altLang="en-US" sz="2000" dirty="0" smtClean="0">
                <a:latin typeface="HG丸ｺﾞｼｯｸM-PRO" panose="020F0600000000000000" pitchFamily="50" charset="-128"/>
                <a:ea typeface="HG丸ｺﾞｼｯｸM-PRO" panose="020F0600000000000000" pitchFamily="50" charset="-128"/>
              </a:rPr>
              <a:t>ったことだ</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9580800" y="3397949"/>
            <a:ext cx="1374300" cy="2173600"/>
          </a:xfrm>
          <a:prstGeom prst="rect">
            <a:avLst/>
          </a:prstGeom>
        </p:spPr>
      </p:pic>
      <p:sp>
        <p:nvSpPr>
          <p:cNvPr id="7" name="雲形吹き出し 6"/>
          <p:cNvSpPr/>
          <p:nvPr/>
        </p:nvSpPr>
        <p:spPr>
          <a:xfrm>
            <a:off x="7591424" y="1427224"/>
            <a:ext cx="2215431" cy="3057525"/>
          </a:xfrm>
          <a:prstGeom prst="cloudCallout">
            <a:avLst>
              <a:gd name="adj1" fmla="val 51245"/>
              <a:gd name="adj2" fmla="val 24655"/>
            </a:avLst>
          </a:prstGeom>
          <a:solidFill>
            <a:srgbClr val="FEDEF5"/>
          </a:solidFill>
        </p:spPr>
        <p:style>
          <a:lnRef idx="2">
            <a:schemeClr val="accent4"/>
          </a:lnRef>
          <a:fillRef idx="1">
            <a:schemeClr val="lt1"/>
          </a:fillRef>
          <a:effectRef idx="0">
            <a:schemeClr val="accent4"/>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過去からわかることは、なぜ今があるかということ。</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4"/>
          <a:stretch>
            <a:fillRect/>
          </a:stretch>
        </p:blipFill>
        <p:spPr>
          <a:xfrm>
            <a:off x="6261703" y="4534428"/>
            <a:ext cx="1626222" cy="1237674"/>
          </a:xfrm>
          <a:prstGeom prst="rect">
            <a:avLst/>
          </a:prstGeom>
        </p:spPr>
      </p:pic>
      <p:sp>
        <p:nvSpPr>
          <p:cNvPr id="8" name="雲形吹き出し 7"/>
          <p:cNvSpPr/>
          <p:nvPr/>
        </p:nvSpPr>
        <p:spPr>
          <a:xfrm>
            <a:off x="4450814" y="1699745"/>
            <a:ext cx="2997391" cy="2596834"/>
          </a:xfrm>
          <a:prstGeom prst="cloudCallout">
            <a:avLst>
              <a:gd name="adj1" fmla="val 21736"/>
              <a:gd name="adj2" fmla="val 57969"/>
            </a:avLst>
          </a:prstGeom>
          <a:solidFill>
            <a:srgbClr val="FFFFCC"/>
          </a:solidFill>
        </p:spPr>
        <p:style>
          <a:lnRef idx="2">
            <a:schemeClr val="accent4"/>
          </a:lnRef>
          <a:fillRef idx="1">
            <a:schemeClr val="lt1"/>
          </a:fillRef>
          <a:effectRef idx="0">
            <a:schemeClr val="accent4"/>
          </a:effectRef>
          <a:fontRef idx="minor">
            <a:schemeClr val="dk1"/>
          </a:fontRef>
        </p:style>
        <p:txBody>
          <a:bodyPr vert="eaVert" rtlCol="0" anchor="ctr"/>
          <a:lstStyle/>
          <a:p>
            <a:r>
              <a:rPr kumimoji="1" lang="ja-JP" altLang="en-US" sz="2400" dirty="0" smtClean="0">
                <a:latin typeface="ARマーカー体E" panose="040B0909000000000000" pitchFamily="49" charset="-128"/>
                <a:ea typeface="ARマーカー体E" panose="040B0909000000000000" pitchFamily="49" charset="-128"/>
              </a:rPr>
              <a:t>なるほど、歴史の積み重ねの上に現在があるのか。</a:t>
            </a:r>
            <a:endParaRPr kumimoji="1" lang="ja-JP" altLang="en-US" sz="2400" dirty="0">
              <a:latin typeface="ARマーカー体E" panose="040B0909000000000000" pitchFamily="49" charset="-128"/>
              <a:ea typeface="ARマーカー体E" panose="040B0909000000000000" pitchFamily="49"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65" y="5293116"/>
            <a:ext cx="1338263" cy="9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雲形吹き出し 9"/>
          <p:cNvSpPr/>
          <p:nvPr/>
        </p:nvSpPr>
        <p:spPr>
          <a:xfrm>
            <a:off x="2908118" y="3465053"/>
            <a:ext cx="2511846" cy="2307049"/>
          </a:xfrm>
          <a:prstGeom prst="cloudCallout">
            <a:avLst>
              <a:gd name="adj1" fmla="val -47587"/>
              <a:gd name="adj2" fmla="val 4458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bg1"/>
                </a:solidFill>
                <a:latin typeface="ARマーカー体E" panose="040B0909000000000000" pitchFamily="49" charset="-128"/>
                <a:ea typeface="ARマーカー体E" panose="040B0909000000000000" pitchFamily="49" charset="-128"/>
              </a:rPr>
              <a:t>歴史は現在と過去との対話なのだ</a:t>
            </a:r>
            <a:endParaRPr kumimoji="1" lang="ja-JP" altLang="en-US" sz="2400" dirty="0">
              <a:solidFill>
                <a:schemeClr val="bg1"/>
              </a:solidFill>
              <a:latin typeface="ARマーカー体E" panose="040B0909000000000000" pitchFamily="49" charset="-128"/>
              <a:ea typeface="ARマーカー体E" panose="040B0909000000000000" pitchFamily="49" charset="-128"/>
            </a:endParaRPr>
          </a:p>
        </p:txBody>
      </p:sp>
      <p:sp>
        <p:nvSpPr>
          <p:cNvPr id="11" name="上リボン 10"/>
          <p:cNvSpPr/>
          <p:nvPr/>
        </p:nvSpPr>
        <p:spPr>
          <a:xfrm>
            <a:off x="3068673" y="5775345"/>
            <a:ext cx="2524606" cy="485473"/>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E.H.</a:t>
            </a:r>
            <a:r>
              <a:rPr kumimoji="1" lang="ja-JP" altLang="en-US" dirty="0" smtClean="0"/>
              <a:t>カー</a:t>
            </a:r>
            <a:endParaRPr kumimoji="1" lang="en-US" altLang="ja-JP" dirty="0" smtClean="0"/>
          </a:p>
        </p:txBody>
      </p:sp>
      <p:sp>
        <p:nvSpPr>
          <p:cNvPr id="12" name="上リボン 11"/>
          <p:cNvSpPr/>
          <p:nvPr/>
        </p:nvSpPr>
        <p:spPr>
          <a:xfrm>
            <a:off x="6531428" y="5772102"/>
            <a:ext cx="1911928" cy="38253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象さん</a:t>
            </a:r>
            <a:endParaRPr kumimoji="1" lang="ja-JP" altLang="en-US" dirty="0"/>
          </a:p>
        </p:txBody>
      </p:sp>
      <p:sp>
        <p:nvSpPr>
          <p:cNvPr id="13" name="上リボン 12"/>
          <p:cNvSpPr/>
          <p:nvPr/>
        </p:nvSpPr>
        <p:spPr>
          <a:xfrm>
            <a:off x="8953995" y="5621005"/>
            <a:ext cx="2529444" cy="44653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大石</a:t>
            </a:r>
            <a:r>
              <a:rPr kumimoji="1" lang="ja-JP" altLang="en-US" dirty="0" smtClean="0"/>
              <a:t>先生</a:t>
            </a:r>
            <a:endParaRPr kumimoji="1" lang="ja-JP" altLang="en-US" dirty="0"/>
          </a:p>
        </p:txBody>
      </p:sp>
    </p:spTree>
    <p:extLst>
      <p:ext uri="{BB962C8B-B14F-4D97-AF65-F5344CB8AC3E}">
        <p14:creationId xmlns:p14="http://schemas.microsoft.com/office/powerpoint/2010/main" val="852073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cTn>
                              </p:par>
                              <p:par>
                                <p:cTn id="37" presetID="14"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Scale>
                                      <p:cBhvr>
                                        <p:cTn id="4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
                                        </p:tgtEl>
                                        <p:attrNameLst>
                                          <p:attrName>ppt_x</p:attrName>
                                          <p:attrName>ppt_y</p:attrName>
                                        </p:attrNameLst>
                                      </p:cBhvr>
                                    </p:animMotion>
                                    <p:animEffect transition="in" filter="fade">
                                      <p:cBhvr>
                                        <p:cTn id="51" dur="1000"/>
                                        <p:tgtEl>
                                          <p:spTgt spid="9"/>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p:cTn id="65"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68" dur="1000" fill="hold"/>
                                        <p:tgtEl>
                                          <p:spTgt spid="1026"/>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026"/>
                                        </p:tgtEl>
                                      </p:cBhvr>
                                    </p:animEffect>
                                  </p:childTnLst>
                                </p:cTn>
                              </p:par>
                              <p:par>
                                <p:cTn id="73" presetID="2" presetClass="entr" presetSubtype="8"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教育を教育史的に見るということ</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417" y="2318009"/>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雲形吹き出し 3"/>
          <p:cNvSpPr/>
          <p:nvPr/>
        </p:nvSpPr>
        <p:spPr>
          <a:xfrm>
            <a:off x="2754215" y="1716270"/>
            <a:ext cx="2291509" cy="2811663"/>
          </a:xfrm>
          <a:prstGeom prst="cloudCallout">
            <a:avLst>
              <a:gd name="adj1" fmla="val -70059"/>
              <a:gd name="adj2" fmla="val 11"/>
            </a:avLst>
          </a:prstGeom>
        </p:spPr>
        <p:style>
          <a:lnRef idx="2">
            <a:schemeClr val="accent3"/>
          </a:lnRef>
          <a:fillRef idx="1">
            <a:schemeClr val="lt1"/>
          </a:fillRef>
          <a:effectRef idx="0">
            <a:schemeClr val="accent3"/>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教育学は教育という事象の意味を解き明かす研究分野だろう。</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482" y="3083637"/>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5"/>
          <p:cNvSpPr/>
          <p:nvPr/>
        </p:nvSpPr>
        <p:spPr>
          <a:xfrm>
            <a:off x="5376230" y="1611608"/>
            <a:ext cx="3227943" cy="3125645"/>
          </a:xfrm>
          <a:prstGeom prst="cloudCallout">
            <a:avLst>
              <a:gd name="adj1" fmla="val 71293"/>
              <a:gd name="adj2" fmla="val 9242"/>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つまり、教育史研究は今われわれが何とかしなければならない人間の教育課題の上に存在する領域だね。</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6380" y="4737253"/>
            <a:ext cx="1020762"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雲形吹き出し 6"/>
          <p:cNvSpPr/>
          <p:nvPr/>
        </p:nvSpPr>
        <p:spPr>
          <a:xfrm>
            <a:off x="2247900" y="3705225"/>
            <a:ext cx="7740620" cy="2658347"/>
          </a:xfrm>
          <a:prstGeom prst="cloudCallout">
            <a:avLst>
              <a:gd name="adj1" fmla="val 55275"/>
              <a:gd name="adj2" fmla="val 3819"/>
            </a:avLst>
          </a:prstGeom>
          <a:ln>
            <a:solidFill>
              <a:srgbClr val="FF0000"/>
            </a:solidFill>
          </a:ln>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なぜ学ばねばならないのか。</a:t>
            </a:r>
          </a:p>
          <a:p>
            <a:r>
              <a:rPr kumimoji="1" lang="ja-JP" altLang="en-US" sz="2000" dirty="0" smtClean="0">
                <a:latin typeface="HG丸ｺﾞｼｯｸM-PRO" panose="020F0600000000000000" pitchFamily="50" charset="-128"/>
                <a:ea typeface="HG丸ｺﾞｼｯｸM-PRO" panose="020F0600000000000000" pitchFamily="50" charset="-128"/>
              </a:rPr>
              <a:t>なぜ教育しなければならないのか。</a:t>
            </a:r>
          </a:p>
          <a:p>
            <a:r>
              <a:rPr kumimoji="1" lang="ja-JP" altLang="en-US" sz="2000" dirty="0" smtClean="0">
                <a:latin typeface="HG丸ｺﾞｼｯｸM-PRO" panose="020F0600000000000000" pitchFamily="50" charset="-128"/>
                <a:ea typeface="HG丸ｺﾞｼｯｸM-PRO" panose="020F0600000000000000" pitchFamily="50" charset="-128"/>
              </a:rPr>
              <a:t>なぜ学校行事があるのか。</a:t>
            </a:r>
          </a:p>
          <a:p>
            <a:r>
              <a:rPr kumimoji="1" lang="ja-JP" altLang="en-US" sz="2000" dirty="0" smtClean="0">
                <a:latin typeface="HG丸ｺﾞｼｯｸM-PRO" panose="020F0600000000000000" pitchFamily="50" charset="-128"/>
                <a:ea typeface="HG丸ｺﾞｼｯｸM-PRO" panose="020F0600000000000000" pitchFamily="50" charset="-128"/>
              </a:rPr>
              <a:t>なぜ算数なのか。</a:t>
            </a:r>
          </a:p>
          <a:p>
            <a:r>
              <a:rPr kumimoji="1" lang="ja-JP" altLang="en-US" sz="2000" dirty="0" smtClean="0">
                <a:latin typeface="HG丸ｺﾞｼｯｸM-PRO" panose="020F0600000000000000" pitchFamily="50" charset="-128"/>
                <a:ea typeface="HG丸ｺﾞｼｯｸM-PRO" panose="020F0600000000000000" pitchFamily="50" charset="-128"/>
              </a:rPr>
              <a:t>なぜ部活に力が入るのか。</a:t>
            </a:r>
          </a:p>
          <a:p>
            <a:r>
              <a:rPr kumimoji="1" lang="ja-JP" altLang="en-US" sz="2000" dirty="0">
                <a:latin typeface="HG丸ｺﾞｼｯｸM-PRO" panose="020F0600000000000000" pitchFamily="50" charset="-128"/>
                <a:ea typeface="HG丸ｺﾞｼｯｸM-PRO" panose="020F0600000000000000" pitchFamily="50" charset="-128"/>
              </a:rPr>
              <a:t>なぜ生徒会</a:t>
            </a:r>
            <a:r>
              <a:rPr kumimoji="1" lang="ja-JP" altLang="en-US" sz="2000" dirty="0" smtClean="0">
                <a:latin typeface="HG丸ｺﾞｼｯｸM-PRO" panose="020F0600000000000000" pitchFamily="50" charset="-128"/>
                <a:ea typeface="HG丸ｺﾞｼｯｸM-PRO" panose="020F0600000000000000" pitchFamily="50" charset="-128"/>
              </a:rPr>
              <a:t>なんて意味ないのか。</a:t>
            </a:r>
          </a:p>
          <a:p>
            <a:pPr algn="dist"/>
            <a:r>
              <a:rPr kumimoji="1" lang="ja-JP" altLang="en-US" sz="2000" dirty="0">
                <a:latin typeface="HG丸ｺﾞｼｯｸM-PRO" panose="020F0600000000000000" pitchFamily="50" charset="-128"/>
                <a:ea typeface="HG丸ｺﾞｼｯｸM-PRO" panose="020F0600000000000000" pitchFamily="50" charset="-128"/>
              </a:rPr>
              <a:t>なぜ中学生は煙草を吸ってはいけないの</a:t>
            </a:r>
            <a:r>
              <a:rPr kumimoji="1" lang="ja-JP" altLang="en-US" sz="2000" dirty="0" smtClean="0">
                <a:latin typeface="HG丸ｺﾞｼｯｸM-PRO" panose="020F0600000000000000" pitchFamily="50" charset="-128"/>
                <a:ea typeface="HG丸ｺﾞｼｯｸM-PRO" panose="020F0600000000000000" pitchFamily="50" charset="-128"/>
              </a:rPr>
              <a:t>か</a:t>
            </a:r>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87" y="5293115"/>
            <a:ext cx="1338263" cy="9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雲形吹き出し 7"/>
          <p:cNvSpPr/>
          <p:nvPr/>
        </p:nvSpPr>
        <p:spPr>
          <a:xfrm>
            <a:off x="426453" y="3259963"/>
            <a:ext cx="1104929" cy="1801257"/>
          </a:xfrm>
          <a:prstGeom prst="cloudCallout">
            <a:avLst>
              <a:gd name="adj1" fmla="val 14405"/>
              <a:gd name="adj2" fmla="val 64761"/>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わおっ！</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94964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Scale>
                                      <p:cBhvr>
                                        <p:cTn id="23"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26"/>
                                        </p:tgtEl>
                                        <p:attrNameLst>
                                          <p:attrName>ppt_x</p:attrName>
                                          <p:attrName>ppt_y</p:attrName>
                                        </p:attrNameLst>
                                      </p:cBhvr>
                                    </p:animMotion>
                                    <p:animEffect transition="in" filter="fade">
                                      <p:cBhvr>
                                        <p:cTn id="25" dur="1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p:cTn id="35" dur="1000" fill="hold"/>
                                        <p:tgtEl>
                                          <p:spTgt spid="1027"/>
                                        </p:tgtEl>
                                        <p:attrNameLst>
                                          <p:attrName>ppt_w</p:attrName>
                                        </p:attrNameLst>
                                      </p:cBhvr>
                                      <p:tavLst>
                                        <p:tav tm="0">
                                          <p:val>
                                            <p:fltVal val="0"/>
                                          </p:val>
                                        </p:tav>
                                        <p:tav tm="100000">
                                          <p:val>
                                            <p:strVal val="#ppt_w"/>
                                          </p:val>
                                        </p:tav>
                                      </p:tavLst>
                                    </p:anim>
                                    <p:anim calcmode="lin" valueType="num">
                                      <p:cBhvr>
                                        <p:cTn id="36" dur="1000" fill="hold"/>
                                        <p:tgtEl>
                                          <p:spTgt spid="1027"/>
                                        </p:tgtEl>
                                        <p:attrNameLst>
                                          <p:attrName>ppt_h</p:attrName>
                                        </p:attrNameLst>
                                      </p:cBhvr>
                                      <p:tavLst>
                                        <p:tav tm="0">
                                          <p:val>
                                            <p:fltVal val="0"/>
                                          </p:val>
                                        </p:tav>
                                        <p:tav tm="100000">
                                          <p:val>
                                            <p:strVal val="#ppt_h"/>
                                          </p:val>
                                        </p:tav>
                                      </p:tavLst>
                                    </p:anim>
                                    <p:anim calcmode="lin" valueType="num">
                                      <p:cBhvr>
                                        <p:cTn id="37" dur="1000" fill="hold"/>
                                        <p:tgtEl>
                                          <p:spTgt spid="1027"/>
                                        </p:tgtEl>
                                        <p:attrNameLst>
                                          <p:attrName>style.rotation</p:attrName>
                                        </p:attrNameLst>
                                      </p:cBhvr>
                                      <p:tavLst>
                                        <p:tav tm="0">
                                          <p:val>
                                            <p:fltVal val="90"/>
                                          </p:val>
                                        </p:tav>
                                        <p:tav tm="100000">
                                          <p:val>
                                            <p:fltVal val="0"/>
                                          </p:val>
                                        </p:tav>
                                      </p:tavLst>
                                    </p:anim>
                                    <p:animEffect transition="in" filter="fade">
                                      <p:cBhvr>
                                        <p:cTn id="38" dur="10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7">
                                            <p:txEl>
                                              <p:pRg st="0" end="0"/>
                                            </p:txEl>
                                          </p:spTgt>
                                        </p:tgtEl>
                                        <p:attrNameLst>
                                          <p:attrName>style.visibility</p:attrName>
                                        </p:attrNameLst>
                                      </p:cBhvr>
                                      <p:to>
                                        <p:strVal val="visible"/>
                                      </p:to>
                                    </p:set>
                                    <p:anim by="(-#ppt_w*2)" calcmode="lin" valueType="num">
                                      <p:cBhvr rctx="PPT">
                                        <p:cTn id="48" dur="500" autoRev="1" fill="hold">
                                          <p:stCondLst>
                                            <p:cond delay="0"/>
                                          </p:stCondLst>
                                        </p:cTn>
                                        <p:tgtEl>
                                          <p:spTgt spid="7">
                                            <p:txEl>
                                              <p:pRg st="0" end="0"/>
                                            </p:txEl>
                                          </p:spTgt>
                                        </p:tgtEl>
                                        <p:attrNameLst>
                                          <p:attrName>ppt_w</p:attrName>
                                        </p:attrNameLst>
                                      </p:cBhvr>
                                    </p:anim>
                                    <p:anim by="(#ppt_w*0.50)" calcmode="lin" valueType="num">
                                      <p:cBhvr>
                                        <p:cTn id="49" dur="500" decel="50000" autoRev="1" fill="hold">
                                          <p:stCondLst>
                                            <p:cond delay="0"/>
                                          </p:stCondLst>
                                        </p:cTn>
                                        <p:tgtEl>
                                          <p:spTgt spid="7">
                                            <p:txEl>
                                              <p:pRg st="0" end="0"/>
                                            </p:txEl>
                                          </p:spTgt>
                                        </p:tgtEl>
                                        <p:attrNameLst>
                                          <p:attrName>ppt_x</p:attrName>
                                        </p:attrNameLst>
                                      </p:cBhvr>
                                    </p:anim>
                                    <p:anim from="(-#ppt_h/2)" to="(#ppt_y)" calcmode="lin" valueType="num">
                                      <p:cBhvr>
                                        <p:cTn id="50" dur="1000" fill="hold">
                                          <p:stCondLst>
                                            <p:cond delay="0"/>
                                          </p:stCondLst>
                                        </p:cTn>
                                        <p:tgtEl>
                                          <p:spTgt spid="7">
                                            <p:txEl>
                                              <p:pRg st="0" end="0"/>
                                            </p:txEl>
                                          </p:spTgt>
                                        </p:tgtEl>
                                        <p:attrNameLst>
                                          <p:attrName>ppt_y</p:attrName>
                                        </p:attrNameLst>
                                      </p:cBhvr>
                                    </p:anim>
                                    <p:animRot by="21600000">
                                      <p:cBhvr>
                                        <p:cTn id="51" dur="1000" fill="hold">
                                          <p:stCondLst>
                                            <p:cond delay="0"/>
                                          </p:stCondLst>
                                        </p:cTn>
                                        <p:tgtEl>
                                          <p:spTgt spid="7">
                                            <p:txEl>
                                              <p:pRg st="0" end="0"/>
                                            </p:txEl>
                                          </p:spTgt>
                                        </p:tgtEl>
                                        <p:attrNameLst>
                                          <p:attrName>r</p:attrName>
                                        </p:attrNameLst>
                                      </p:cBhvr>
                                    </p:animRot>
                                  </p:childTnLst>
                                </p:cTn>
                              </p:par>
                            </p:childTnLst>
                          </p:cTn>
                        </p:par>
                        <p:par>
                          <p:cTn id="52" fill="hold">
                            <p:stCondLst>
                              <p:cond delay="2200"/>
                            </p:stCondLst>
                            <p:childTnLst>
                              <p:par>
                                <p:cTn id="53" presetID="56" presetClass="entr" presetSubtype="0" fill="hold" nodeType="afterEffect">
                                  <p:stCondLst>
                                    <p:cond delay="0"/>
                                  </p:stCondLst>
                                  <p:iterate type="lt">
                                    <p:tmPct val="10000"/>
                                  </p:iterate>
                                  <p:childTnLst>
                                    <p:set>
                                      <p:cBhvr>
                                        <p:cTn id="54" dur="1" fill="hold">
                                          <p:stCondLst>
                                            <p:cond delay="0"/>
                                          </p:stCondLst>
                                        </p:cTn>
                                        <p:tgtEl>
                                          <p:spTgt spid="7">
                                            <p:txEl>
                                              <p:pRg st="1" end="1"/>
                                            </p:txEl>
                                          </p:spTgt>
                                        </p:tgtEl>
                                        <p:attrNameLst>
                                          <p:attrName>style.visibility</p:attrName>
                                        </p:attrNameLst>
                                      </p:cBhvr>
                                      <p:to>
                                        <p:strVal val="visible"/>
                                      </p:to>
                                    </p:set>
                                    <p:anim by="(-#ppt_w*2)" calcmode="lin" valueType="num">
                                      <p:cBhvr rctx="PPT">
                                        <p:cTn id="55" dur="500" autoRev="1" fill="hold">
                                          <p:stCondLst>
                                            <p:cond delay="0"/>
                                          </p:stCondLst>
                                        </p:cTn>
                                        <p:tgtEl>
                                          <p:spTgt spid="7">
                                            <p:txEl>
                                              <p:pRg st="1" end="1"/>
                                            </p:txEl>
                                          </p:spTgt>
                                        </p:tgtEl>
                                        <p:attrNameLst>
                                          <p:attrName>ppt_w</p:attrName>
                                        </p:attrNameLst>
                                      </p:cBhvr>
                                    </p:anim>
                                    <p:anim by="(#ppt_w*0.50)" calcmode="lin" valueType="num">
                                      <p:cBhvr>
                                        <p:cTn id="56" dur="500" decel="50000" autoRev="1" fill="hold">
                                          <p:stCondLst>
                                            <p:cond delay="0"/>
                                          </p:stCondLst>
                                        </p:cTn>
                                        <p:tgtEl>
                                          <p:spTgt spid="7">
                                            <p:txEl>
                                              <p:pRg st="1" end="1"/>
                                            </p:txEl>
                                          </p:spTgt>
                                        </p:tgtEl>
                                        <p:attrNameLst>
                                          <p:attrName>ppt_x</p:attrName>
                                        </p:attrNameLst>
                                      </p:cBhvr>
                                    </p:anim>
                                    <p:anim from="(-#ppt_h/2)" to="(#ppt_y)" calcmode="lin" valueType="num">
                                      <p:cBhvr>
                                        <p:cTn id="57" dur="1000" fill="hold">
                                          <p:stCondLst>
                                            <p:cond delay="0"/>
                                          </p:stCondLst>
                                        </p:cTn>
                                        <p:tgtEl>
                                          <p:spTgt spid="7">
                                            <p:txEl>
                                              <p:pRg st="1" end="1"/>
                                            </p:txEl>
                                          </p:spTgt>
                                        </p:tgtEl>
                                        <p:attrNameLst>
                                          <p:attrName>ppt_y</p:attrName>
                                        </p:attrNameLst>
                                      </p:cBhvr>
                                    </p:anim>
                                    <p:animRot by="21600000">
                                      <p:cBhvr>
                                        <p:cTn id="58" dur="1000" fill="hold">
                                          <p:stCondLst>
                                            <p:cond delay="0"/>
                                          </p:stCondLst>
                                        </p:cTn>
                                        <p:tgtEl>
                                          <p:spTgt spid="7">
                                            <p:txEl>
                                              <p:pRg st="1" end="1"/>
                                            </p:txEl>
                                          </p:spTgt>
                                        </p:tgtEl>
                                        <p:attrNameLst>
                                          <p:attrName>r</p:attrName>
                                        </p:attrNameLst>
                                      </p:cBhvr>
                                    </p:animRot>
                                  </p:childTnLst>
                                </p:cTn>
                              </p:par>
                            </p:childTnLst>
                          </p:cTn>
                        </p:par>
                        <p:par>
                          <p:cTn id="59" fill="hold">
                            <p:stCondLst>
                              <p:cond delay="470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7">
                                            <p:txEl>
                                              <p:pRg st="2" end="2"/>
                                            </p:txEl>
                                          </p:spTgt>
                                        </p:tgtEl>
                                        <p:attrNameLst>
                                          <p:attrName>style.visibility</p:attrName>
                                        </p:attrNameLst>
                                      </p:cBhvr>
                                      <p:to>
                                        <p:strVal val="visible"/>
                                      </p:to>
                                    </p:set>
                                    <p:anim by="(-#ppt_w*2)" calcmode="lin" valueType="num">
                                      <p:cBhvr rctx="PPT">
                                        <p:cTn id="62" dur="500" autoRev="1" fill="hold">
                                          <p:stCondLst>
                                            <p:cond delay="0"/>
                                          </p:stCondLst>
                                        </p:cTn>
                                        <p:tgtEl>
                                          <p:spTgt spid="7">
                                            <p:txEl>
                                              <p:pRg st="2" end="2"/>
                                            </p:txEl>
                                          </p:spTgt>
                                        </p:tgtEl>
                                        <p:attrNameLst>
                                          <p:attrName>ppt_w</p:attrName>
                                        </p:attrNameLst>
                                      </p:cBhvr>
                                    </p:anim>
                                    <p:anim by="(#ppt_w*0.50)" calcmode="lin" valueType="num">
                                      <p:cBhvr>
                                        <p:cTn id="63" dur="500" decel="50000" autoRev="1" fill="hold">
                                          <p:stCondLst>
                                            <p:cond delay="0"/>
                                          </p:stCondLst>
                                        </p:cTn>
                                        <p:tgtEl>
                                          <p:spTgt spid="7">
                                            <p:txEl>
                                              <p:pRg st="2" end="2"/>
                                            </p:txEl>
                                          </p:spTgt>
                                        </p:tgtEl>
                                        <p:attrNameLst>
                                          <p:attrName>ppt_x</p:attrName>
                                        </p:attrNameLst>
                                      </p:cBhvr>
                                    </p:anim>
                                    <p:anim from="(-#ppt_h/2)" to="(#ppt_y)" calcmode="lin" valueType="num">
                                      <p:cBhvr>
                                        <p:cTn id="64" dur="1000" fill="hold">
                                          <p:stCondLst>
                                            <p:cond delay="0"/>
                                          </p:stCondLst>
                                        </p:cTn>
                                        <p:tgtEl>
                                          <p:spTgt spid="7">
                                            <p:txEl>
                                              <p:pRg st="2" end="2"/>
                                            </p:txEl>
                                          </p:spTgt>
                                        </p:tgtEl>
                                        <p:attrNameLst>
                                          <p:attrName>ppt_y</p:attrName>
                                        </p:attrNameLst>
                                      </p:cBhvr>
                                    </p:anim>
                                    <p:animRot by="21600000">
                                      <p:cBhvr>
                                        <p:cTn id="65" dur="1000" fill="hold">
                                          <p:stCondLst>
                                            <p:cond delay="0"/>
                                          </p:stCondLst>
                                        </p:cTn>
                                        <p:tgtEl>
                                          <p:spTgt spid="7">
                                            <p:txEl>
                                              <p:pRg st="2" end="2"/>
                                            </p:txEl>
                                          </p:spTgt>
                                        </p:tgtEl>
                                        <p:attrNameLst>
                                          <p:attrName>r</p:attrName>
                                        </p:attrNameLst>
                                      </p:cBhvr>
                                    </p:animRot>
                                  </p:childTnLst>
                                </p:cTn>
                              </p:par>
                            </p:childTnLst>
                          </p:cTn>
                        </p:par>
                        <p:par>
                          <p:cTn id="66" fill="hold">
                            <p:stCondLst>
                              <p:cond delay="6800"/>
                            </p:stCondLst>
                            <p:childTnLst>
                              <p:par>
                                <p:cTn id="67" presetID="56" presetClass="entr" presetSubtype="0" fill="hold" nodeType="afterEffect">
                                  <p:stCondLst>
                                    <p:cond delay="0"/>
                                  </p:stCondLst>
                                  <p:iterate type="lt">
                                    <p:tmPct val="10000"/>
                                  </p:iterate>
                                  <p:childTnLst>
                                    <p:set>
                                      <p:cBhvr>
                                        <p:cTn id="68" dur="1" fill="hold">
                                          <p:stCondLst>
                                            <p:cond delay="0"/>
                                          </p:stCondLst>
                                        </p:cTn>
                                        <p:tgtEl>
                                          <p:spTgt spid="7">
                                            <p:txEl>
                                              <p:pRg st="3" end="3"/>
                                            </p:txEl>
                                          </p:spTgt>
                                        </p:tgtEl>
                                        <p:attrNameLst>
                                          <p:attrName>style.visibility</p:attrName>
                                        </p:attrNameLst>
                                      </p:cBhvr>
                                      <p:to>
                                        <p:strVal val="visible"/>
                                      </p:to>
                                    </p:set>
                                    <p:anim by="(-#ppt_w*2)" calcmode="lin" valueType="num">
                                      <p:cBhvr rctx="PPT">
                                        <p:cTn id="69" dur="500" autoRev="1" fill="hold">
                                          <p:stCondLst>
                                            <p:cond delay="0"/>
                                          </p:stCondLst>
                                        </p:cTn>
                                        <p:tgtEl>
                                          <p:spTgt spid="7">
                                            <p:txEl>
                                              <p:pRg st="3" end="3"/>
                                            </p:txEl>
                                          </p:spTgt>
                                        </p:tgtEl>
                                        <p:attrNameLst>
                                          <p:attrName>ppt_w</p:attrName>
                                        </p:attrNameLst>
                                      </p:cBhvr>
                                    </p:anim>
                                    <p:anim by="(#ppt_w*0.50)" calcmode="lin" valueType="num">
                                      <p:cBhvr>
                                        <p:cTn id="70" dur="500" decel="50000" autoRev="1" fill="hold">
                                          <p:stCondLst>
                                            <p:cond delay="0"/>
                                          </p:stCondLst>
                                        </p:cTn>
                                        <p:tgtEl>
                                          <p:spTgt spid="7">
                                            <p:txEl>
                                              <p:pRg st="3" end="3"/>
                                            </p:txEl>
                                          </p:spTgt>
                                        </p:tgtEl>
                                        <p:attrNameLst>
                                          <p:attrName>ppt_x</p:attrName>
                                        </p:attrNameLst>
                                      </p:cBhvr>
                                    </p:anim>
                                    <p:anim from="(-#ppt_h/2)" to="(#ppt_y)" calcmode="lin" valueType="num">
                                      <p:cBhvr>
                                        <p:cTn id="71" dur="1000" fill="hold">
                                          <p:stCondLst>
                                            <p:cond delay="0"/>
                                          </p:stCondLst>
                                        </p:cTn>
                                        <p:tgtEl>
                                          <p:spTgt spid="7">
                                            <p:txEl>
                                              <p:pRg st="3" end="3"/>
                                            </p:txEl>
                                          </p:spTgt>
                                        </p:tgtEl>
                                        <p:attrNameLst>
                                          <p:attrName>ppt_y</p:attrName>
                                        </p:attrNameLst>
                                      </p:cBhvr>
                                    </p:anim>
                                    <p:animRot by="21600000">
                                      <p:cBhvr>
                                        <p:cTn id="72" dur="1000" fill="hold">
                                          <p:stCondLst>
                                            <p:cond delay="0"/>
                                          </p:stCondLst>
                                        </p:cTn>
                                        <p:tgtEl>
                                          <p:spTgt spid="7">
                                            <p:txEl>
                                              <p:pRg st="3" end="3"/>
                                            </p:txEl>
                                          </p:spTgt>
                                        </p:tgtEl>
                                        <p:attrNameLst>
                                          <p:attrName>r</p:attrName>
                                        </p:attrNameLst>
                                      </p:cBhvr>
                                    </p:animRot>
                                  </p:childTnLst>
                                </p:cTn>
                              </p:par>
                            </p:childTnLst>
                          </p:cTn>
                        </p:par>
                        <p:par>
                          <p:cTn id="73" fill="hold">
                            <p:stCondLst>
                              <p:cond delay="8500"/>
                            </p:stCondLst>
                            <p:childTnLst>
                              <p:par>
                                <p:cTn id="74" presetID="56" presetClass="entr" presetSubtype="0" fill="hold" nodeType="afterEffect">
                                  <p:stCondLst>
                                    <p:cond delay="0"/>
                                  </p:stCondLst>
                                  <p:iterate type="lt">
                                    <p:tmPct val="10000"/>
                                  </p:iterate>
                                  <p:childTnLst>
                                    <p:set>
                                      <p:cBhvr>
                                        <p:cTn id="75" dur="1" fill="hold">
                                          <p:stCondLst>
                                            <p:cond delay="0"/>
                                          </p:stCondLst>
                                        </p:cTn>
                                        <p:tgtEl>
                                          <p:spTgt spid="7">
                                            <p:txEl>
                                              <p:pRg st="4" end="4"/>
                                            </p:txEl>
                                          </p:spTgt>
                                        </p:tgtEl>
                                        <p:attrNameLst>
                                          <p:attrName>style.visibility</p:attrName>
                                        </p:attrNameLst>
                                      </p:cBhvr>
                                      <p:to>
                                        <p:strVal val="visible"/>
                                      </p:to>
                                    </p:set>
                                    <p:anim by="(-#ppt_w*2)" calcmode="lin" valueType="num">
                                      <p:cBhvr rctx="PPT">
                                        <p:cTn id="76" dur="500" autoRev="1" fill="hold">
                                          <p:stCondLst>
                                            <p:cond delay="0"/>
                                          </p:stCondLst>
                                        </p:cTn>
                                        <p:tgtEl>
                                          <p:spTgt spid="7">
                                            <p:txEl>
                                              <p:pRg st="4" end="4"/>
                                            </p:txEl>
                                          </p:spTgt>
                                        </p:tgtEl>
                                        <p:attrNameLst>
                                          <p:attrName>ppt_w</p:attrName>
                                        </p:attrNameLst>
                                      </p:cBhvr>
                                    </p:anim>
                                    <p:anim by="(#ppt_w*0.50)" calcmode="lin" valueType="num">
                                      <p:cBhvr>
                                        <p:cTn id="77" dur="500" decel="50000" autoRev="1" fill="hold">
                                          <p:stCondLst>
                                            <p:cond delay="0"/>
                                          </p:stCondLst>
                                        </p:cTn>
                                        <p:tgtEl>
                                          <p:spTgt spid="7">
                                            <p:txEl>
                                              <p:pRg st="4" end="4"/>
                                            </p:txEl>
                                          </p:spTgt>
                                        </p:tgtEl>
                                        <p:attrNameLst>
                                          <p:attrName>ppt_x</p:attrName>
                                        </p:attrNameLst>
                                      </p:cBhvr>
                                    </p:anim>
                                    <p:anim from="(-#ppt_h/2)" to="(#ppt_y)" calcmode="lin" valueType="num">
                                      <p:cBhvr>
                                        <p:cTn id="78" dur="1000" fill="hold">
                                          <p:stCondLst>
                                            <p:cond delay="0"/>
                                          </p:stCondLst>
                                        </p:cTn>
                                        <p:tgtEl>
                                          <p:spTgt spid="7">
                                            <p:txEl>
                                              <p:pRg st="4" end="4"/>
                                            </p:txEl>
                                          </p:spTgt>
                                        </p:tgtEl>
                                        <p:attrNameLst>
                                          <p:attrName>ppt_y</p:attrName>
                                        </p:attrNameLst>
                                      </p:cBhvr>
                                    </p:anim>
                                    <p:animRot by="21600000">
                                      <p:cBhvr>
                                        <p:cTn id="79" dur="1000" fill="hold">
                                          <p:stCondLst>
                                            <p:cond delay="0"/>
                                          </p:stCondLst>
                                        </p:cTn>
                                        <p:tgtEl>
                                          <p:spTgt spid="7">
                                            <p:txEl>
                                              <p:pRg st="4" end="4"/>
                                            </p:txEl>
                                          </p:spTgt>
                                        </p:tgtEl>
                                        <p:attrNameLst>
                                          <p:attrName>r</p:attrName>
                                        </p:attrNameLst>
                                      </p:cBhvr>
                                    </p:animRot>
                                  </p:childTnLst>
                                </p:cTn>
                              </p:par>
                            </p:childTnLst>
                          </p:cTn>
                        </p:par>
                        <p:par>
                          <p:cTn id="80" fill="hold">
                            <p:stCondLst>
                              <p:cond delay="10600"/>
                            </p:stCondLst>
                            <p:childTnLst>
                              <p:par>
                                <p:cTn id="81" presetID="56" presetClass="entr" presetSubtype="0" fill="hold" nodeType="afterEffect">
                                  <p:stCondLst>
                                    <p:cond delay="0"/>
                                  </p:stCondLst>
                                  <p:iterate type="lt">
                                    <p:tmPct val="10000"/>
                                  </p:iterate>
                                  <p:childTnLst>
                                    <p:set>
                                      <p:cBhvr>
                                        <p:cTn id="82" dur="1" fill="hold">
                                          <p:stCondLst>
                                            <p:cond delay="0"/>
                                          </p:stCondLst>
                                        </p:cTn>
                                        <p:tgtEl>
                                          <p:spTgt spid="7">
                                            <p:txEl>
                                              <p:pRg st="5" end="5"/>
                                            </p:txEl>
                                          </p:spTgt>
                                        </p:tgtEl>
                                        <p:attrNameLst>
                                          <p:attrName>style.visibility</p:attrName>
                                        </p:attrNameLst>
                                      </p:cBhvr>
                                      <p:to>
                                        <p:strVal val="visible"/>
                                      </p:to>
                                    </p:set>
                                    <p:anim by="(-#ppt_w*2)" calcmode="lin" valueType="num">
                                      <p:cBhvr rctx="PPT">
                                        <p:cTn id="83" dur="500" autoRev="1" fill="hold">
                                          <p:stCondLst>
                                            <p:cond delay="0"/>
                                          </p:stCondLst>
                                        </p:cTn>
                                        <p:tgtEl>
                                          <p:spTgt spid="7">
                                            <p:txEl>
                                              <p:pRg st="5" end="5"/>
                                            </p:txEl>
                                          </p:spTgt>
                                        </p:tgtEl>
                                        <p:attrNameLst>
                                          <p:attrName>ppt_w</p:attrName>
                                        </p:attrNameLst>
                                      </p:cBhvr>
                                    </p:anim>
                                    <p:anim by="(#ppt_w*0.50)" calcmode="lin" valueType="num">
                                      <p:cBhvr>
                                        <p:cTn id="84" dur="500" decel="50000" autoRev="1" fill="hold">
                                          <p:stCondLst>
                                            <p:cond delay="0"/>
                                          </p:stCondLst>
                                        </p:cTn>
                                        <p:tgtEl>
                                          <p:spTgt spid="7">
                                            <p:txEl>
                                              <p:pRg st="5" end="5"/>
                                            </p:txEl>
                                          </p:spTgt>
                                        </p:tgtEl>
                                        <p:attrNameLst>
                                          <p:attrName>ppt_x</p:attrName>
                                        </p:attrNameLst>
                                      </p:cBhvr>
                                    </p:anim>
                                    <p:anim from="(-#ppt_h/2)" to="(#ppt_y)" calcmode="lin" valueType="num">
                                      <p:cBhvr>
                                        <p:cTn id="85" dur="1000" fill="hold">
                                          <p:stCondLst>
                                            <p:cond delay="0"/>
                                          </p:stCondLst>
                                        </p:cTn>
                                        <p:tgtEl>
                                          <p:spTgt spid="7">
                                            <p:txEl>
                                              <p:pRg st="5" end="5"/>
                                            </p:txEl>
                                          </p:spTgt>
                                        </p:tgtEl>
                                        <p:attrNameLst>
                                          <p:attrName>ppt_y</p:attrName>
                                        </p:attrNameLst>
                                      </p:cBhvr>
                                    </p:anim>
                                    <p:animRot by="21600000">
                                      <p:cBhvr>
                                        <p:cTn id="86" dur="1000" fill="hold">
                                          <p:stCondLst>
                                            <p:cond delay="0"/>
                                          </p:stCondLst>
                                        </p:cTn>
                                        <p:tgtEl>
                                          <p:spTgt spid="7">
                                            <p:txEl>
                                              <p:pRg st="5" end="5"/>
                                            </p:txEl>
                                          </p:spTgt>
                                        </p:tgtEl>
                                        <p:attrNameLst>
                                          <p:attrName>r</p:attrName>
                                        </p:attrNameLst>
                                      </p:cBhvr>
                                    </p:animRot>
                                  </p:childTnLst>
                                </p:cTn>
                              </p:par>
                            </p:childTnLst>
                          </p:cTn>
                        </p:par>
                        <p:par>
                          <p:cTn id="87" fill="hold">
                            <p:stCondLst>
                              <p:cond delay="13000"/>
                            </p:stCondLst>
                            <p:childTnLst>
                              <p:par>
                                <p:cTn id="88" presetID="56" presetClass="entr" presetSubtype="0" fill="hold" nodeType="afterEffect">
                                  <p:stCondLst>
                                    <p:cond delay="0"/>
                                  </p:stCondLst>
                                  <p:iterate type="lt">
                                    <p:tmPct val="10000"/>
                                  </p:iterate>
                                  <p:childTnLst>
                                    <p:set>
                                      <p:cBhvr>
                                        <p:cTn id="89" dur="1" fill="hold">
                                          <p:stCondLst>
                                            <p:cond delay="0"/>
                                          </p:stCondLst>
                                        </p:cTn>
                                        <p:tgtEl>
                                          <p:spTgt spid="7">
                                            <p:txEl>
                                              <p:pRg st="6" end="6"/>
                                            </p:txEl>
                                          </p:spTgt>
                                        </p:tgtEl>
                                        <p:attrNameLst>
                                          <p:attrName>style.visibility</p:attrName>
                                        </p:attrNameLst>
                                      </p:cBhvr>
                                      <p:to>
                                        <p:strVal val="visible"/>
                                      </p:to>
                                    </p:set>
                                    <p:anim by="(-#ppt_w*2)" calcmode="lin" valueType="num">
                                      <p:cBhvr rctx="PPT">
                                        <p:cTn id="90" dur="500" autoRev="1" fill="hold">
                                          <p:stCondLst>
                                            <p:cond delay="0"/>
                                          </p:stCondLst>
                                        </p:cTn>
                                        <p:tgtEl>
                                          <p:spTgt spid="7">
                                            <p:txEl>
                                              <p:pRg st="6" end="6"/>
                                            </p:txEl>
                                          </p:spTgt>
                                        </p:tgtEl>
                                        <p:attrNameLst>
                                          <p:attrName>ppt_w</p:attrName>
                                        </p:attrNameLst>
                                      </p:cBhvr>
                                    </p:anim>
                                    <p:anim by="(#ppt_w*0.50)" calcmode="lin" valueType="num">
                                      <p:cBhvr>
                                        <p:cTn id="91" dur="500" decel="50000" autoRev="1" fill="hold">
                                          <p:stCondLst>
                                            <p:cond delay="0"/>
                                          </p:stCondLst>
                                        </p:cTn>
                                        <p:tgtEl>
                                          <p:spTgt spid="7">
                                            <p:txEl>
                                              <p:pRg st="6" end="6"/>
                                            </p:txEl>
                                          </p:spTgt>
                                        </p:tgtEl>
                                        <p:attrNameLst>
                                          <p:attrName>ppt_x</p:attrName>
                                        </p:attrNameLst>
                                      </p:cBhvr>
                                    </p:anim>
                                    <p:anim from="(-#ppt_h/2)" to="(#ppt_y)" calcmode="lin" valueType="num">
                                      <p:cBhvr>
                                        <p:cTn id="92" dur="1000" fill="hold">
                                          <p:stCondLst>
                                            <p:cond delay="0"/>
                                          </p:stCondLst>
                                        </p:cTn>
                                        <p:tgtEl>
                                          <p:spTgt spid="7">
                                            <p:txEl>
                                              <p:pRg st="6" end="6"/>
                                            </p:txEl>
                                          </p:spTgt>
                                        </p:tgtEl>
                                        <p:attrNameLst>
                                          <p:attrName>ppt_y</p:attrName>
                                        </p:attrNameLst>
                                      </p:cBhvr>
                                    </p:anim>
                                    <p:animRot by="21600000">
                                      <p:cBhvr>
                                        <p:cTn id="93" dur="1000" fill="hold">
                                          <p:stCondLst>
                                            <p:cond delay="0"/>
                                          </p:stCondLst>
                                        </p:cTn>
                                        <p:tgtEl>
                                          <p:spTgt spid="7">
                                            <p:txEl>
                                              <p:pRg st="6" end="6"/>
                                            </p:txEl>
                                          </p:spTgt>
                                        </p:tgtEl>
                                        <p:attrNameLst>
                                          <p:attrName>r</p:attrName>
                                        </p:attrNameLst>
                                      </p:cBhvr>
                                    </p:animRot>
                                  </p:childTnLst>
                                </p:cTn>
                              </p:par>
                            </p:childTnLst>
                          </p:cTn>
                        </p:par>
                        <p:par>
                          <p:cTn id="94" fill="hold">
                            <p:stCondLst>
                              <p:cond delay="16300"/>
                            </p:stCondLst>
                            <p:childTnLst>
                              <p:par>
                                <p:cTn id="95" presetID="25" presetClass="entr" presetSubtype="0" fill="hold"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0" dur="1000" fill="hold"/>
                                        <p:tgtEl>
                                          <p:spTgt spid="10"/>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0"/>
                                        </p:tgtEl>
                                      </p:cBhvr>
                                    </p:animEffect>
                                  </p:childTnLst>
                                </p:cTn>
                              </p:par>
                            </p:childTnLst>
                          </p:cTn>
                        </p:par>
                        <p:par>
                          <p:cTn id="105" fill="hold">
                            <p:stCondLst>
                              <p:cond delay="17300"/>
                            </p:stCondLst>
                            <p:childTnLst>
                              <p:par>
                                <p:cTn id="106" presetID="22" presetClass="entr" presetSubtype="4"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73" y="2626768"/>
            <a:ext cx="9286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雲 2"/>
          <p:cNvSpPr/>
          <p:nvPr/>
        </p:nvSpPr>
        <p:spPr>
          <a:xfrm>
            <a:off x="391887" y="786665"/>
            <a:ext cx="11245932" cy="1531344"/>
          </a:xfrm>
          <a:prstGeom prst="cloud">
            <a:avLst/>
          </a:prstGeom>
          <a:solidFill>
            <a:schemeClr val="tx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bg1"/>
                </a:solidFill>
                <a:latin typeface="HGP創英角ﾎﾟｯﾌﾟ体" panose="040B0A00000000000000" pitchFamily="50" charset="-128"/>
                <a:ea typeface="HGP創英角ﾎﾟｯﾌﾟ体" panose="040B0A00000000000000" pitchFamily="50" charset="-128"/>
              </a:rPr>
              <a:t>歴史が頼りになるときは･･･</a:t>
            </a:r>
            <a:endParaRPr kumimoji="1" lang="ja-JP" altLang="en-US" sz="4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 name="雲形吹き出し 3"/>
          <p:cNvSpPr/>
          <p:nvPr/>
        </p:nvSpPr>
        <p:spPr>
          <a:xfrm>
            <a:off x="2173185" y="2318007"/>
            <a:ext cx="1947553" cy="2966511"/>
          </a:xfrm>
          <a:prstGeom prst="cloudCallout">
            <a:avLst>
              <a:gd name="adj1" fmla="val -68967"/>
              <a:gd name="adj2" fmla="val -9741"/>
            </a:avLst>
          </a:prstGeom>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だいたいろくな時じゃない</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237" y="3635008"/>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5"/>
          <p:cNvSpPr/>
          <p:nvPr/>
        </p:nvSpPr>
        <p:spPr>
          <a:xfrm>
            <a:off x="5367647" y="1552337"/>
            <a:ext cx="3823854" cy="2841319"/>
          </a:xfrm>
          <a:prstGeom prst="cloudCallout">
            <a:avLst>
              <a:gd name="adj1" fmla="val 54943"/>
              <a:gd name="adj2" fmla="val 38355"/>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歴史に対する関心が高まるときはある種の危険性を伴う社会変化の時だな。</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394" y="4749128"/>
            <a:ext cx="1020762"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雲形吹き出し 7"/>
          <p:cNvSpPr/>
          <p:nvPr/>
        </p:nvSpPr>
        <p:spPr>
          <a:xfrm>
            <a:off x="4711931" y="3884850"/>
            <a:ext cx="4661306" cy="2481941"/>
          </a:xfrm>
          <a:prstGeom prst="cloudCallout">
            <a:avLst>
              <a:gd name="adj1" fmla="val 68334"/>
              <a:gd name="adj2" fmla="val 1034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でもですね、歴史が全く顧みられないとき、社会は道しる</a:t>
            </a:r>
            <a:r>
              <a:rPr kumimoji="1" lang="ja-JP" altLang="en-US" sz="2400" dirty="0" err="1" smtClean="0">
                <a:latin typeface="HG丸ｺﾞｼｯｸM-PRO" panose="020F0600000000000000" pitchFamily="50" charset="-128"/>
                <a:ea typeface="HG丸ｺﾞｼｯｸM-PRO" panose="020F0600000000000000" pitchFamily="50" charset="-128"/>
              </a:rPr>
              <a:t>べを</a:t>
            </a:r>
            <a:r>
              <a:rPr kumimoji="1" lang="ja-JP" altLang="en-US" sz="2400" dirty="0" smtClean="0">
                <a:latin typeface="HG丸ｺﾞｼｯｸM-PRO" panose="020F0600000000000000" pitchFamily="50" charset="-128"/>
                <a:ea typeface="HG丸ｺﾞｼｯｸM-PRO" panose="020F0600000000000000" pitchFamily="50" charset="-128"/>
              </a:rPr>
              <a:t>失ったまたまた危険なときなのね。</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36" y="5284518"/>
            <a:ext cx="11271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雲形吹き出し 8"/>
          <p:cNvSpPr/>
          <p:nvPr/>
        </p:nvSpPr>
        <p:spPr>
          <a:xfrm>
            <a:off x="1029073" y="4367745"/>
            <a:ext cx="1318160" cy="930596"/>
          </a:xfrm>
          <a:prstGeom prst="cloudCallou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6000" dirty="0" smtClean="0">
                <a:latin typeface="HGP創英角ﾎﾟｯﾌﾟ体" panose="040B0A00000000000000" pitchFamily="50" charset="-128"/>
                <a:ea typeface="HGP創英角ﾎﾟｯﾌﾟ体" panose="040B0A00000000000000" pitchFamily="50" charset="-128"/>
              </a:rPr>
              <a:t>？</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582565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Scale>
                                      <p:cBhvr>
                                        <p:cTn id="3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
                                        </p:tgtEl>
                                        <p:attrNameLst>
                                          <p:attrName>ppt_x</p:attrName>
                                          <p:attrName>ppt_y</p:attrName>
                                        </p:attrNameLst>
                                      </p:cBhvr>
                                    </p:animMotion>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5400" dirty="0" smtClean="0">
                <a:latin typeface="HGP創英角ﾎﾟｯﾌﾟ体" panose="040B0A00000000000000" pitchFamily="50" charset="-128"/>
                <a:ea typeface="HGP創英角ﾎﾟｯﾌﾟ体" panose="040B0A00000000000000" pitchFamily="50" charset="-128"/>
              </a:rPr>
              <a:t>教育史の対象</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2"/>
          <a:stretch>
            <a:fillRect/>
          </a:stretch>
        </p:blipFill>
        <p:spPr>
          <a:xfrm>
            <a:off x="9580800" y="3083045"/>
            <a:ext cx="1374300" cy="2173600"/>
          </a:xfrm>
          <a:prstGeom prst="rect">
            <a:avLst/>
          </a:prstGeom>
        </p:spPr>
      </p:pic>
      <p:sp>
        <p:nvSpPr>
          <p:cNvPr id="4" name="雲形吹き出し 3"/>
          <p:cNvSpPr/>
          <p:nvPr/>
        </p:nvSpPr>
        <p:spPr>
          <a:xfrm>
            <a:off x="6555178" y="1045029"/>
            <a:ext cx="2909455" cy="3633849"/>
          </a:xfrm>
          <a:prstGeom prst="cloudCallout">
            <a:avLst>
              <a:gd name="adj1" fmla="val 64906"/>
              <a:gd name="adj2" fmla="val 22271"/>
            </a:avLst>
          </a:prstGeom>
          <a:solidFill>
            <a:srgbClr val="FEDEF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800" dirty="0" smtClean="0">
                <a:solidFill>
                  <a:schemeClr val="bg1"/>
                </a:solidFill>
                <a:latin typeface="AR Pマーカー体E" panose="040B0900000000000000" pitchFamily="50" charset="-128"/>
                <a:ea typeface="AR Pマーカー体E" panose="040B0900000000000000" pitchFamily="50" charset="-128"/>
              </a:rPr>
              <a:t>教育学のあらゆる領域で歴史的研究はやられてるね。</a:t>
            </a:r>
            <a:endParaRPr kumimoji="1" lang="ja-JP" altLang="en-US" sz="2800" dirty="0">
              <a:solidFill>
                <a:schemeClr val="bg1"/>
              </a:solidFill>
              <a:latin typeface="AR Pマーカー体E" panose="040B0900000000000000" pitchFamily="50" charset="-128"/>
              <a:ea typeface="AR Pマーカー体E" panose="040B0900000000000000"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757" y="4694210"/>
            <a:ext cx="11271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形吹き出し 4"/>
          <p:cNvSpPr/>
          <p:nvPr/>
        </p:nvSpPr>
        <p:spPr>
          <a:xfrm>
            <a:off x="1413163" y="1289513"/>
            <a:ext cx="4750130" cy="3051958"/>
          </a:xfrm>
          <a:prstGeom prst="cloudCallout">
            <a:avLst>
              <a:gd name="adj1" fmla="val -17122"/>
              <a:gd name="adj2" fmla="val 62500"/>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800" dirty="0" smtClean="0">
                <a:latin typeface="HG丸ｺﾞｼｯｸM-PRO" panose="020F0600000000000000" pitchFamily="50" charset="-128"/>
                <a:ea typeface="HG丸ｺﾞｼｯｸM-PRO" panose="020F0600000000000000" pitchFamily="50" charset="-128"/>
              </a:rPr>
              <a:t>社会教育史</a:t>
            </a:r>
          </a:p>
          <a:p>
            <a:r>
              <a:rPr kumimoji="1" lang="ja-JP" altLang="en-US" sz="2800" dirty="0">
                <a:latin typeface="HG丸ｺﾞｼｯｸM-PRO" panose="020F0600000000000000" pitchFamily="50" charset="-128"/>
                <a:ea typeface="HG丸ｺﾞｼｯｸM-PRO" panose="020F0600000000000000" pitchFamily="50" charset="-128"/>
              </a:rPr>
              <a:t>教育</a:t>
            </a:r>
            <a:r>
              <a:rPr kumimoji="1" lang="ja-JP" altLang="en-US" sz="2800" dirty="0" smtClean="0">
                <a:latin typeface="HG丸ｺﾞｼｯｸM-PRO" panose="020F0600000000000000" pitchFamily="50" charset="-128"/>
                <a:ea typeface="HG丸ｺﾞｼｯｸM-PRO" panose="020F0600000000000000" pitchFamily="50" charset="-128"/>
              </a:rPr>
              <a:t>方法史</a:t>
            </a:r>
          </a:p>
          <a:p>
            <a:r>
              <a:rPr kumimoji="1" lang="ja-JP" altLang="en-US" sz="2800" dirty="0" smtClean="0">
                <a:latin typeface="HG丸ｺﾞｼｯｸM-PRO" panose="020F0600000000000000" pitchFamily="50" charset="-128"/>
                <a:ea typeface="HG丸ｺﾞｼｯｸM-PRO" panose="020F0600000000000000" pitchFamily="50" charset="-128"/>
              </a:rPr>
              <a:t>教育政策史</a:t>
            </a:r>
          </a:p>
          <a:p>
            <a:r>
              <a:rPr kumimoji="1" lang="ja-JP" altLang="en-US" sz="2800" dirty="0">
                <a:latin typeface="HG丸ｺﾞｼｯｸM-PRO" panose="020F0600000000000000" pitchFamily="50" charset="-128"/>
                <a:ea typeface="HG丸ｺﾞｼｯｸM-PRO" panose="020F0600000000000000" pitchFamily="50" charset="-128"/>
              </a:rPr>
              <a:t>教育</a:t>
            </a:r>
            <a:r>
              <a:rPr kumimoji="1" lang="ja-JP" altLang="en-US" sz="2800" dirty="0" smtClean="0">
                <a:latin typeface="HG丸ｺﾞｼｯｸM-PRO" panose="020F0600000000000000" pitchFamily="50" charset="-128"/>
                <a:ea typeface="HG丸ｺﾞｼｯｸM-PRO" panose="020F0600000000000000" pitchFamily="50" charset="-128"/>
              </a:rPr>
              <a:t>行政史</a:t>
            </a:r>
          </a:p>
          <a:p>
            <a:r>
              <a:rPr kumimoji="1" lang="ja-JP" altLang="en-US" sz="2800" dirty="0">
                <a:latin typeface="HG丸ｺﾞｼｯｸM-PRO" panose="020F0600000000000000" pitchFamily="50" charset="-128"/>
                <a:ea typeface="HG丸ｺﾞｼｯｸM-PRO" panose="020F0600000000000000" pitchFamily="50" charset="-128"/>
              </a:rPr>
              <a:t>教育</a:t>
            </a:r>
            <a:r>
              <a:rPr kumimoji="1" lang="ja-JP" altLang="en-US" sz="2800" dirty="0" smtClean="0">
                <a:latin typeface="HG丸ｺﾞｼｯｸM-PRO" panose="020F0600000000000000" pitchFamily="50" charset="-128"/>
                <a:ea typeface="HG丸ｺﾞｼｯｸM-PRO" panose="020F0600000000000000" pitchFamily="50" charset="-128"/>
              </a:rPr>
              <a:t>思想史</a:t>
            </a:r>
          </a:p>
          <a:p>
            <a:r>
              <a:rPr kumimoji="1" lang="ja-JP" altLang="en-US" sz="2800" dirty="0">
                <a:latin typeface="HG丸ｺﾞｼｯｸM-PRO" panose="020F0600000000000000" pitchFamily="50" charset="-128"/>
                <a:ea typeface="HG丸ｺﾞｼｯｸM-PRO" panose="020F0600000000000000" pitchFamily="50" charset="-128"/>
              </a:rPr>
              <a:t>外国</a:t>
            </a:r>
            <a:r>
              <a:rPr kumimoji="1" lang="ja-JP" altLang="en-US" sz="2800" dirty="0" smtClean="0">
                <a:latin typeface="HG丸ｺﾞｼｯｸM-PRO" panose="020F0600000000000000" pitchFamily="50" charset="-128"/>
                <a:ea typeface="HG丸ｺﾞｼｯｸM-PRO" panose="020F0600000000000000" pitchFamily="50" charset="-128"/>
              </a:rPr>
              <a:t>教育史</a:t>
            </a:r>
          </a:p>
          <a:p>
            <a:r>
              <a:rPr kumimoji="1" lang="ja-JP" altLang="en-US" sz="2800" dirty="0" smtClean="0">
                <a:latin typeface="HG丸ｺﾞｼｯｸM-PRO" panose="020F0600000000000000" pitchFamily="50" charset="-128"/>
                <a:ea typeface="HG丸ｺﾞｼｯｸM-PRO" panose="020F0600000000000000" pitchFamily="50" charset="-128"/>
              </a:rPr>
              <a:t>家族史、なんてね。</a:t>
            </a:r>
          </a:p>
          <a:p>
            <a:endParaRPr kumimoji="1" lang="ja-JP" altLang="en-US" dirty="0">
              <a:latin typeface="AR Pマーカー体E" panose="040B0900000000000000" pitchFamily="50" charset="-128"/>
              <a:ea typeface="AR Pマーカー体E" panose="040B0900000000000000" pitchFamily="50" charset="-128"/>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2" y="5349009"/>
            <a:ext cx="1252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5"/>
          <p:cNvSpPr/>
          <p:nvPr/>
        </p:nvSpPr>
        <p:spPr>
          <a:xfrm>
            <a:off x="4577937" y="3224088"/>
            <a:ext cx="3170712" cy="2711862"/>
          </a:xfrm>
          <a:prstGeom prst="cloudCallout">
            <a:avLst>
              <a:gd name="adj1" fmla="val 46209"/>
              <a:gd name="adj2" fmla="val 40031"/>
            </a:avLst>
          </a:prstGeom>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昔は学位論文と言えば歴史研究だったものさ。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雲形吹き出し 6"/>
          <p:cNvSpPr/>
          <p:nvPr/>
        </p:nvSpPr>
        <p:spPr>
          <a:xfrm>
            <a:off x="2465742" y="2366933"/>
            <a:ext cx="1508167" cy="2158573"/>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何で？</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雲形吹き出し 7"/>
          <p:cNvSpPr/>
          <p:nvPr/>
        </p:nvSpPr>
        <p:spPr>
          <a:xfrm>
            <a:off x="6509656" y="1045028"/>
            <a:ext cx="2945081" cy="3633849"/>
          </a:xfrm>
          <a:prstGeom prst="cloudCallout">
            <a:avLst>
              <a:gd name="adj1" fmla="val 66511"/>
              <a:gd name="adj2" fmla="val 23174"/>
            </a:avLst>
          </a:prstGeom>
          <a:solidFill>
            <a:srgbClr val="FEDEF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それしか学問的方法論はなかったのよ。</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891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1000" fill="hold"/>
                                        <p:tgtEl>
                                          <p:spTgt spid="3074"/>
                                        </p:tgtEl>
                                        <p:attrNameLst>
                                          <p:attrName>ppt_w</p:attrName>
                                        </p:attrNameLst>
                                      </p:cBhvr>
                                      <p:tavLst>
                                        <p:tav tm="0">
                                          <p:val>
                                            <p:fltVal val="0"/>
                                          </p:val>
                                        </p:tav>
                                        <p:tav tm="100000">
                                          <p:val>
                                            <p:strVal val="#ppt_w"/>
                                          </p:val>
                                        </p:tav>
                                      </p:tavLst>
                                    </p:anim>
                                    <p:anim calcmode="lin" valueType="num">
                                      <p:cBhvr>
                                        <p:cTn id="29" dur="1000" fill="hold"/>
                                        <p:tgtEl>
                                          <p:spTgt spid="3074"/>
                                        </p:tgtEl>
                                        <p:attrNameLst>
                                          <p:attrName>ppt_h</p:attrName>
                                        </p:attrNameLst>
                                      </p:cBhvr>
                                      <p:tavLst>
                                        <p:tav tm="0">
                                          <p:val>
                                            <p:fltVal val="0"/>
                                          </p:val>
                                        </p:tav>
                                        <p:tav tm="100000">
                                          <p:val>
                                            <p:strVal val="#ppt_h"/>
                                          </p:val>
                                        </p:tav>
                                      </p:tavLst>
                                    </p:anim>
                                    <p:anim calcmode="lin" valueType="num">
                                      <p:cBhvr>
                                        <p:cTn id="30" dur="1000" fill="hold"/>
                                        <p:tgtEl>
                                          <p:spTgt spid="3074"/>
                                        </p:tgtEl>
                                        <p:attrNameLst>
                                          <p:attrName>style.rotation</p:attrName>
                                        </p:attrNameLst>
                                      </p:cBhvr>
                                      <p:tavLst>
                                        <p:tav tm="0">
                                          <p:val>
                                            <p:fltVal val="90"/>
                                          </p:val>
                                        </p:tav>
                                        <p:tav tm="100000">
                                          <p:val>
                                            <p:fltVal val="0"/>
                                          </p:val>
                                        </p:tav>
                                      </p:tavLst>
                                    </p:anim>
                                    <p:animEffect transition="in" filter="fade">
                                      <p:cBhvr>
                                        <p:cTn id="31" dur="10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5">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5">
                                            <p:txEl>
                                              <p:pRg st="0" end="0"/>
                                            </p:txEl>
                                          </p:spTgt>
                                        </p:tgtEl>
                                        <p:attrNameLst>
                                          <p:attrName>ppt_w</p:attrName>
                                        </p:attrNameLst>
                                      </p:cBhvr>
                                    </p:anim>
                                    <p:anim by="(#ppt_w*0.50)" calcmode="lin" valueType="num">
                                      <p:cBhvr>
                                        <p:cTn id="44" dur="500" decel="50000" autoRev="1" fill="hold">
                                          <p:stCondLst>
                                            <p:cond delay="0"/>
                                          </p:stCondLst>
                                        </p:cTn>
                                        <p:tgtEl>
                                          <p:spTgt spid="5">
                                            <p:txEl>
                                              <p:pRg st="0" end="0"/>
                                            </p:txEl>
                                          </p:spTgt>
                                        </p:tgtEl>
                                        <p:attrNameLst>
                                          <p:attrName>ppt_x</p:attrName>
                                        </p:attrNameLst>
                                      </p:cBhvr>
                                    </p:anim>
                                    <p:anim from="(-#ppt_h/2)" to="(#ppt_y)" calcmode="lin" valueType="num">
                                      <p:cBhvr>
                                        <p:cTn id="45" dur="1000" fill="hold">
                                          <p:stCondLst>
                                            <p:cond delay="0"/>
                                          </p:stCondLst>
                                        </p:cTn>
                                        <p:tgtEl>
                                          <p:spTgt spid="5">
                                            <p:txEl>
                                              <p:pRg st="0" end="0"/>
                                            </p:txEl>
                                          </p:spTgt>
                                        </p:tgtEl>
                                        <p:attrNameLst>
                                          <p:attrName>ppt_y</p:attrName>
                                        </p:attrNameLst>
                                      </p:cBhvr>
                                    </p:anim>
                                    <p:animRot by="21600000">
                                      <p:cBhvr>
                                        <p:cTn id="46" dur="1000" fill="hold">
                                          <p:stCondLst>
                                            <p:cond delay="0"/>
                                          </p:stCondLst>
                                        </p:cTn>
                                        <p:tgtEl>
                                          <p:spTgt spid="5">
                                            <p:txEl>
                                              <p:pRg st="0" end="0"/>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5">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5">
                                            <p:txEl>
                                              <p:pRg st="1" end="1"/>
                                            </p:txEl>
                                          </p:spTgt>
                                        </p:tgtEl>
                                        <p:attrNameLst>
                                          <p:attrName>ppt_w</p:attrName>
                                        </p:attrNameLst>
                                      </p:cBhvr>
                                    </p:anim>
                                    <p:anim by="(#ppt_w*0.50)" calcmode="lin" valueType="num">
                                      <p:cBhvr>
                                        <p:cTn id="50" dur="500" decel="50000" autoRev="1" fill="hold">
                                          <p:stCondLst>
                                            <p:cond delay="0"/>
                                          </p:stCondLst>
                                        </p:cTn>
                                        <p:tgtEl>
                                          <p:spTgt spid="5">
                                            <p:txEl>
                                              <p:pRg st="1" end="1"/>
                                            </p:txEl>
                                          </p:spTgt>
                                        </p:tgtEl>
                                        <p:attrNameLst>
                                          <p:attrName>ppt_x</p:attrName>
                                        </p:attrNameLst>
                                      </p:cBhvr>
                                    </p:anim>
                                    <p:anim from="(-#ppt_h/2)" to="(#ppt_y)" calcmode="lin" valueType="num">
                                      <p:cBhvr>
                                        <p:cTn id="51" dur="1000" fill="hold">
                                          <p:stCondLst>
                                            <p:cond delay="0"/>
                                          </p:stCondLst>
                                        </p:cTn>
                                        <p:tgtEl>
                                          <p:spTgt spid="5">
                                            <p:txEl>
                                              <p:pRg st="1" end="1"/>
                                            </p:txEl>
                                          </p:spTgt>
                                        </p:tgtEl>
                                        <p:attrNameLst>
                                          <p:attrName>ppt_y</p:attrName>
                                        </p:attrNameLst>
                                      </p:cBhvr>
                                    </p:anim>
                                    <p:animRot by="21600000">
                                      <p:cBhvr>
                                        <p:cTn id="52" dur="1000" fill="hold">
                                          <p:stCondLst>
                                            <p:cond delay="0"/>
                                          </p:stCondLst>
                                        </p:cTn>
                                        <p:tgtEl>
                                          <p:spTgt spid="5">
                                            <p:txEl>
                                              <p:pRg st="1" end="1"/>
                                            </p:txEl>
                                          </p:spTgt>
                                        </p:tgtEl>
                                        <p:attrNameLst>
                                          <p:attrName>r</p:attrName>
                                        </p:attrNameLst>
                                      </p:cBhvr>
                                    </p:animRot>
                                  </p:childTnLst>
                                </p:cTn>
                              </p:par>
                              <p:par>
                                <p:cTn id="53" presetID="56" presetClass="entr" presetSubtype="0" fill="hold" nodeType="withEffect">
                                  <p:stCondLst>
                                    <p:cond delay="0"/>
                                  </p:stCondLst>
                                  <p:iterate type="lt">
                                    <p:tmPct val="10000"/>
                                  </p:iterate>
                                  <p:childTnLst>
                                    <p:set>
                                      <p:cBhvr>
                                        <p:cTn id="54" dur="1" fill="hold">
                                          <p:stCondLst>
                                            <p:cond delay="0"/>
                                          </p:stCondLst>
                                        </p:cTn>
                                        <p:tgtEl>
                                          <p:spTgt spid="5">
                                            <p:txEl>
                                              <p:pRg st="2" end="2"/>
                                            </p:txEl>
                                          </p:spTgt>
                                        </p:tgtEl>
                                        <p:attrNameLst>
                                          <p:attrName>style.visibility</p:attrName>
                                        </p:attrNameLst>
                                      </p:cBhvr>
                                      <p:to>
                                        <p:strVal val="visible"/>
                                      </p:to>
                                    </p:set>
                                    <p:anim by="(-#ppt_w*2)" calcmode="lin" valueType="num">
                                      <p:cBhvr rctx="PPT">
                                        <p:cTn id="55" dur="500" autoRev="1" fill="hold">
                                          <p:stCondLst>
                                            <p:cond delay="0"/>
                                          </p:stCondLst>
                                        </p:cTn>
                                        <p:tgtEl>
                                          <p:spTgt spid="5">
                                            <p:txEl>
                                              <p:pRg st="2" end="2"/>
                                            </p:txEl>
                                          </p:spTgt>
                                        </p:tgtEl>
                                        <p:attrNameLst>
                                          <p:attrName>ppt_w</p:attrName>
                                        </p:attrNameLst>
                                      </p:cBhvr>
                                    </p:anim>
                                    <p:anim by="(#ppt_w*0.50)" calcmode="lin" valueType="num">
                                      <p:cBhvr>
                                        <p:cTn id="56" dur="500" decel="50000" autoRev="1" fill="hold">
                                          <p:stCondLst>
                                            <p:cond delay="0"/>
                                          </p:stCondLst>
                                        </p:cTn>
                                        <p:tgtEl>
                                          <p:spTgt spid="5">
                                            <p:txEl>
                                              <p:pRg st="2" end="2"/>
                                            </p:txEl>
                                          </p:spTgt>
                                        </p:tgtEl>
                                        <p:attrNameLst>
                                          <p:attrName>ppt_x</p:attrName>
                                        </p:attrNameLst>
                                      </p:cBhvr>
                                    </p:anim>
                                    <p:anim from="(-#ppt_h/2)" to="(#ppt_y)" calcmode="lin" valueType="num">
                                      <p:cBhvr>
                                        <p:cTn id="57" dur="1000" fill="hold">
                                          <p:stCondLst>
                                            <p:cond delay="0"/>
                                          </p:stCondLst>
                                        </p:cTn>
                                        <p:tgtEl>
                                          <p:spTgt spid="5">
                                            <p:txEl>
                                              <p:pRg st="2" end="2"/>
                                            </p:txEl>
                                          </p:spTgt>
                                        </p:tgtEl>
                                        <p:attrNameLst>
                                          <p:attrName>ppt_y</p:attrName>
                                        </p:attrNameLst>
                                      </p:cBhvr>
                                    </p:anim>
                                    <p:animRot by="21600000">
                                      <p:cBhvr>
                                        <p:cTn id="58" dur="1000" fill="hold">
                                          <p:stCondLst>
                                            <p:cond delay="0"/>
                                          </p:stCondLst>
                                        </p:cTn>
                                        <p:tgtEl>
                                          <p:spTgt spid="5">
                                            <p:txEl>
                                              <p:pRg st="2" end="2"/>
                                            </p:txEl>
                                          </p:spTgt>
                                        </p:tgtEl>
                                        <p:attrNameLst>
                                          <p:attrName>r</p:attrName>
                                        </p:attrNameLst>
                                      </p:cBhvr>
                                    </p:animRot>
                                  </p:childTnLst>
                                </p:cTn>
                              </p:par>
                              <p:par>
                                <p:cTn id="59" presetID="56" presetClass="entr" presetSubtype="0" fill="hold" nodeType="withEffect">
                                  <p:stCondLst>
                                    <p:cond delay="0"/>
                                  </p:stCondLst>
                                  <p:iterate type="lt">
                                    <p:tmPct val="10000"/>
                                  </p:iterate>
                                  <p:childTnLst>
                                    <p:set>
                                      <p:cBhvr>
                                        <p:cTn id="60" dur="1" fill="hold">
                                          <p:stCondLst>
                                            <p:cond delay="0"/>
                                          </p:stCondLst>
                                        </p:cTn>
                                        <p:tgtEl>
                                          <p:spTgt spid="5">
                                            <p:txEl>
                                              <p:pRg st="3" end="3"/>
                                            </p:txEl>
                                          </p:spTgt>
                                        </p:tgtEl>
                                        <p:attrNameLst>
                                          <p:attrName>style.visibility</p:attrName>
                                        </p:attrNameLst>
                                      </p:cBhvr>
                                      <p:to>
                                        <p:strVal val="visible"/>
                                      </p:to>
                                    </p:set>
                                    <p:anim by="(-#ppt_w*2)" calcmode="lin" valueType="num">
                                      <p:cBhvr rctx="PPT">
                                        <p:cTn id="61" dur="500" autoRev="1" fill="hold">
                                          <p:stCondLst>
                                            <p:cond delay="0"/>
                                          </p:stCondLst>
                                        </p:cTn>
                                        <p:tgtEl>
                                          <p:spTgt spid="5">
                                            <p:txEl>
                                              <p:pRg st="3" end="3"/>
                                            </p:txEl>
                                          </p:spTgt>
                                        </p:tgtEl>
                                        <p:attrNameLst>
                                          <p:attrName>ppt_w</p:attrName>
                                        </p:attrNameLst>
                                      </p:cBhvr>
                                    </p:anim>
                                    <p:anim by="(#ppt_w*0.50)" calcmode="lin" valueType="num">
                                      <p:cBhvr>
                                        <p:cTn id="62" dur="500" decel="50000" autoRev="1" fill="hold">
                                          <p:stCondLst>
                                            <p:cond delay="0"/>
                                          </p:stCondLst>
                                        </p:cTn>
                                        <p:tgtEl>
                                          <p:spTgt spid="5">
                                            <p:txEl>
                                              <p:pRg st="3" end="3"/>
                                            </p:txEl>
                                          </p:spTgt>
                                        </p:tgtEl>
                                        <p:attrNameLst>
                                          <p:attrName>ppt_x</p:attrName>
                                        </p:attrNameLst>
                                      </p:cBhvr>
                                    </p:anim>
                                    <p:anim from="(-#ppt_h/2)" to="(#ppt_y)" calcmode="lin" valueType="num">
                                      <p:cBhvr>
                                        <p:cTn id="63" dur="1000" fill="hold">
                                          <p:stCondLst>
                                            <p:cond delay="0"/>
                                          </p:stCondLst>
                                        </p:cTn>
                                        <p:tgtEl>
                                          <p:spTgt spid="5">
                                            <p:txEl>
                                              <p:pRg st="3" end="3"/>
                                            </p:txEl>
                                          </p:spTgt>
                                        </p:tgtEl>
                                        <p:attrNameLst>
                                          <p:attrName>ppt_y</p:attrName>
                                        </p:attrNameLst>
                                      </p:cBhvr>
                                    </p:anim>
                                    <p:animRot by="21600000">
                                      <p:cBhvr>
                                        <p:cTn id="64" dur="1000" fill="hold">
                                          <p:stCondLst>
                                            <p:cond delay="0"/>
                                          </p:stCondLst>
                                        </p:cTn>
                                        <p:tgtEl>
                                          <p:spTgt spid="5">
                                            <p:txEl>
                                              <p:pRg st="3" end="3"/>
                                            </p:txEl>
                                          </p:spTgt>
                                        </p:tgtEl>
                                        <p:attrNameLst>
                                          <p:attrName>r</p:attrName>
                                        </p:attrNameLst>
                                      </p:cBhvr>
                                    </p:animRot>
                                  </p:childTnLst>
                                </p:cTn>
                              </p:par>
                              <p:par>
                                <p:cTn id="65" presetID="56" presetClass="entr" presetSubtype="0" fill="hold" nodeType="withEffect">
                                  <p:stCondLst>
                                    <p:cond delay="0"/>
                                  </p:stCondLst>
                                  <p:iterate type="lt">
                                    <p:tmPct val="10000"/>
                                  </p:iterate>
                                  <p:childTnLst>
                                    <p:set>
                                      <p:cBhvr>
                                        <p:cTn id="66" dur="1" fill="hold">
                                          <p:stCondLst>
                                            <p:cond delay="0"/>
                                          </p:stCondLst>
                                        </p:cTn>
                                        <p:tgtEl>
                                          <p:spTgt spid="5">
                                            <p:txEl>
                                              <p:pRg st="4" end="4"/>
                                            </p:txEl>
                                          </p:spTgt>
                                        </p:tgtEl>
                                        <p:attrNameLst>
                                          <p:attrName>style.visibility</p:attrName>
                                        </p:attrNameLst>
                                      </p:cBhvr>
                                      <p:to>
                                        <p:strVal val="visible"/>
                                      </p:to>
                                    </p:set>
                                    <p:anim by="(-#ppt_w*2)" calcmode="lin" valueType="num">
                                      <p:cBhvr rctx="PPT">
                                        <p:cTn id="67" dur="500" autoRev="1" fill="hold">
                                          <p:stCondLst>
                                            <p:cond delay="0"/>
                                          </p:stCondLst>
                                        </p:cTn>
                                        <p:tgtEl>
                                          <p:spTgt spid="5">
                                            <p:txEl>
                                              <p:pRg st="4" end="4"/>
                                            </p:txEl>
                                          </p:spTgt>
                                        </p:tgtEl>
                                        <p:attrNameLst>
                                          <p:attrName>ppt_w</p:attrName>
                                        </p:attrNameLst>
                                      </p:cBhvr>
                                    </p:anim>
                                    <p:anim by="(#ppt_w*0.50)" calcmode="lin" valueType="num">
                                      <p:cBhvr>
                                        <p:cTn id="68" dur="500" decel="50000" autoRev="1" fill="hold">
                                          <p:stCondLst>
                                            <p:cond delay="0"/>
                                          </p:stCondLst>
                                        </p:cTn>
                                        <p:tgtEl>
                                          <p:spTgt spid="5">
                                            <p:txEl>
                                              <p:pRg st="4" end="4"/>
                                            </p:txEl>
                                          </p:spTgt>
                                        </p:tgtEl>
                                        <p:attrNameLst>
                                          <p:attrName>ppt_x</p:attrName>
                                        </p:attrNameLst>
                                      </p:cBhvr>
                                    </p:anim>
                                    <p:anim from="(-#ppt_h/2)" to="(#ppt_y)" calcmode="lin" valueType="num">
                                      <p:cBhvr>
                                        <p:cTn id="69" dur="1000" fill="hold">
                                          <p:stCondLst>
                                            <p:cond delay="0"/>
                                          </p:stCondLst>
                                        </p:cTn>
                                        <p:tgtEl>
                                          <p:spTgt spid="5">
                                            <p:txEl>
                                              <p:pRg st="4" end="4"/>
                                            </p:txEl>
                                          </p:spTgt>
                                        </p:tgtEl>
                                        <p:attrNameLst>
                                          <p:attrName>ppt_y</p:attrName>
                                        </p:attrNameLst>
                                      </p:cBhvr>
                                    </p:anim>
                                    <p:animRot by="21600000">
                                      <p:cBhvr>
                                        <p:cTn id="70" dur="1000" fill="hold">
                                          <p:stCondLst>
                                            <p:cond delay="0"/>
                                          </p:stCondLst>
                                        </p:cTn>
                                        <p:tgtEl>
                                          <p:spTgt spid="5">
                                            <p:txEl>
                                              <p:pRg st="4" end="4"/>
                                            </p:txEl>
                                          </p:spTgt>
                                        </p:tgtEl>
                                        <p:attrNameLst>
                                          <p:attrName>r</p:attrName>
                                        </p:attrNameLst>
                                      </p:cBhvr>
                                    </p:animRot>
                                  </p:childTnLst>
                                </p:cTn>
                              </p:par>
                              <p:par>
                                <p:cTn id="71" presetID="56" presetClass="entr" presetSubtype="0" fill="hold" nodeType="withEffect">
                                  <p:stCondLst>
                                    <p:cond delay="0"/>
                                  </p:stCondLst>
                                  <p:iterate type="lt">
                                    <p:tmPct val="10000"/>
                                  </p:iterate>
                                  <p:childTnLst>
                                    <p:set>
                                      <p:cBhvr>
                                        <p:cTn id="72" dur="1" fill="hold">
                                          <p:stCondLst>
                                            <p:cond delay="0"/>
                                          </p:stCondLst>
                                        </p:cTn>
                                        <p:tgtEl>
                                          <p:spTgt spid="5">
                                            <p:txEl>
                                              <p:pRg st="5" end="5"/>
                                            </p:txEl>
                                          </p:spTgt>
                                        </p:tgtEl>
                                        <p:attrNameLst>
                                          <p:attrName>style.visibility</p:attrName>
                                        </p:attrNameLst>
                                      </p:cBhvr>
                                      <p:to>
                                        <p:strVal val="visible"/>
                                      </p:to>
                                    </p:set>
                                    <p:anim by="(-#ppt_w*2)" calcmode="lin" valueType="num">
                                      <p:cBhvr rctx="PPT">
                                        <p:cTn id="73" dur="500" autoRev="1" fill="hold">
                                          <p:stCondLst>
                                            <p:cond delay="0"/>
                                          </p:stCondLst>
                                        </p:cTn>
                                        <p:tgtEl>
                                          <p:spTgt spid="5">
                                            <p:txEl>
                                              <p:pRg st="5" end="5"/>
                                            </p:txEl>
                                          </p:spTgt>
                                        </p:tgtEl>
                                        <p:attrNameLst>
                                          <p:attrName>ppt_w</p:attrName>
                                        </p:attrNameLst>
                                      </p:cBhvr>
                                    </p:anim>
                                    <p:anim by="(#ppt_w*0.50)" calcmode="lin" valueType="num">
                                      <p:cBhvr>
                                        <p:cTn id="74" dur="500" decel="50000" autoRev="1" fill="hold">
                                          <p:stCondLst>
                                            <p:cond delay="0"/>
                                          </p:stCondLst>
                                        </p:cTn>
                                        <p:tgtEl>
                                          <p:spTgt spid="5">
                                            <p:txEl>
                                              <p:pRg st="5" end="5"/>
                                            </p:txEl>
                                          </p:spTgt>
                                        </p:tgtEl>
                                        <p:attrNameLst>
                                          <p:attrName>ppt_x</p:attrName>
                                        </p:attrNameLst>
                                      </p:cBhvr>
                                    </p:anim>
                                    <p:anim from="(-#ppt_h/2)" to="(#ppt_y)" calcmode="lin" valueType="num">
                                      <p:cBhvr>
                                        <p:cTn id="75" dur="1000" fill="hold">
                                          <p:stCondLst>
                                            <p:cond delay="0"/>
                                          </p:stCondLst>
                                        </p:cTn>
                                        <p:tgtEl>
                                          <p:spTgt spid="5">
                                            <p:txEl>
                                              <p:pRg st="5" end="5"/>
                                            </p:txEl>
                                          </p:spTgt>
                                        </p:tgtEl>
                                        <p:attrNameLst>
                                          <p:attrName>ppt_y</p:attrName>
                                        </p:attrNameLst>
                                      </p:cBhvr>
                                    </p:anim>
                                    <p:animRot by="21600000">
                                      <p:cBhvr>
                                        <p:cTn id="76" dur="1000" fill="hold">
                                          <p:stCondLst>
                                            <p:cond delay="0"/>
                                          </p:stCondLst>
                                        </p:cTn>
                                        <p:tgtEl>
                                          <p:spTgt spid="5">
                                            <p:txEl>
                                              <p:pRg st="5" end="5"/>
                                            </p:txEl>
                                          </p:spTgt>
                                        </p:tgtEl>
                                        <p:attrNameLst>
                                          <p:attrName>r</p:attrName>
                                        </p:attrNameLst>
                                      </p:cBhvr>
                                    </p:animRot>
                                  </p:childTnLst>
                                </p:cTn>
                              </p:par>
                              <p:par>
                                <p:cTn id="77" presetID="56" presetClass="entr" presetSubtype="0" fill="hold" nodeType="withEffect">
                                  <p:stCondLst>
                                    <p:cond delay="0"/>
                                  </p:stCondLst>
                                  <p:iterate type="lt">
                                    <p:tmPct val="10000"/>
                                  </p:iterate>
                                  <p:childTnLst>
                                    <p:set>
                                      <p:cBhvr>
                                        <p:cTn id="78" dur="1" fill="hold">
                                          <p:stCondLst>
                                            <p:cond delay="0"/>
                                          </p:stCondLst>
                                        </p:cTn>
                                        <p:tgtEl>
                                          <p:spTgt spid="5">
                                            <p:txEl>
                                              <p:pRg st="6" end="6"/>
                                            </p:txEl>
                                          </p:spTgt>
                                        </p:tgtEl>
                                        <p:attrNameLst>
                                          <p:attrName>style.visibility</p:attrName>
                                        </p:attrNameLst>
                                      </p:cBhvr>
                                      <p:to>
                                        <p:strVal val="visible"/>
                                      </p:to>
                                    </p:set>
                                    <p:anim by="(-#ppt_w*2)" calcmode="lin" valueType="num">
                                      <p:cBhvr rctx="PPT">
                                        <p:cTn id="79" dur="500" autoRev="1" fill="hold">
                                          <p:stCondLst>
                                            <p:cond delay="0"/>
                                          </p:stCondLst>
                                        </p:cTn>
                                        <p:tgtEl>
                                          <p:spTgt spid="5">
                                            <p:txEl>
                                              <p:pRg st="6" end="6"/>
                                            </p:txEl>
                                          </p:spTgt>
                                        </p:tgtEl>
                                        <p:attrNameLst>
                                          <p:attrName>ppt_w</p:attrName>
                                        </p:attrNameLst>
                                      </p:cBhvr>
                                    </p:anim>
                                    <p:anim by="(#ppt_w*0.50)" calcmode="lin" valueType="num">
                                      <p:cBhvr>
                                        <p:cTn id="80" dur="500" decel="50000" autoRev="1" fill="hold">
                                          <p:stCondLst>
                                            <p:cond delay="0"/>
                                          </p:stCondLst>
                                        </p:cTn>
                                        <p:tgtEl>
                                          <p:spTgt spid="5">
                                            <p:txEl>
                                              <p:pRg st="6" end="6"/>
                                            </p:txEl>
                                          </p:spTgt>
                                        </p:tgtEl>
                                        <p:attrNameLst>
                                          <p:attrName>ppt_x</p:attrName>
                                        </p:attrNameLst>
                                      </p:cBhvr>
                                    </p:anim>
                                    <p:anim from="(-#ppt_h/2)" to="(#ppt_y)" calcmode="lin" valueType="num">
                                      <p:cBhvr>
                                        <p:cTn id="81" dur="1000" fill="hold">
                                          <p:stCondLst>
                                            <p:cond delay="0"/>
                                          </p:stCondLst>
                                        </p:cTn>
                                        <p:tgtEl>
                                          <p:spTgt spid="5">
                                            <p:txEl>
                                              <p:pRg st="6" end="6"/>
                                            </p:txEl>
                                          </p:spTgt>
                                        </p:tgtEl>
                                        <p:attrNameLst>
                                          <p:attrName>ppt_y</p:attrName>
                                        </p:attrNameLst>
                                      </p:cBhvr>
                                    </p:anim>
                                    <p:animRot by="21600000">
                                      <p:cBhvr>
                                        <p:cTn id="82" dur="1000" fill="hold">
                                          <p:stCondLst>
                                            <p:cond delay="0"/>
                                          </p:stCondLst>
                                        </p:cTn>
                                        <p:tgtEl>
                                          <p:spTgt spid="5">
                                            <p:txEl>
                                              <p:pRg st="6" end="6"/>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nodeType="clickEffect">
                                  <p:stCondLst>
                                    <p:cond delay="0"/>
                                  </p:stCondLst>
                                  <p:childTnLst>
                                    <p:set>
                                      <p:cBhvr>
                                        <p:cTn id="86" dur="1" fill="hold">
                                          <p:stCondLst>
                                            <p:cond delay="0"/>
                                          </p:stCondLst>
                                        </p:cTn>
                                        <p:tgtEl>
                                          <p:spTgt spid="3075"/>
                                        </p:tgtEl>
                                        <p:attrNameLst>
                                          <p:attrName>style.visibility</p:attrName>
                                        </p:attrNameLst>
                                      </p:cBhvr>
                                      <p:to>
                                        <p:strVal val="visible"/>
                                      </p:to>
                                    </p:set>
                                    <p:anim calcmode="lin" valueType="num">
                                      <p:cBhvr>
                                        <p:cTn id="87" dur="1000" fill="hold"/>
                                        <p:tgtEl>
                                          <p:spTgt spid="3075"/>
                                        </p:tgtEl>
                                        <p:attrNameLst>
                                          <p:attrName>ppt_w</p:attrName>
                                        </p:attrNameLst>
                                      </p:cBhvr>
                                      <p:tavLst>
                                        <p:tav tm="0">
                                          <p:val>
                                            <p:fltVal val="0"/>
                                          </p:val>
                                        </p:tav>
                                        <p:tav tm="100000">
                                          <p:val>
                                            <p:strVal val="#ppt_w"/>
                                          </p:val>
                                        </p:tav>
                                      </p:tavLst>
                                    </p:anim>
                                    <p:anim calcmode="lin" valueType="num">
                                      <p:cBhvr>
                                        <p:cTn id="88" dur="1000" fill="hold"/>
                                        <p:tgtEl>
                                          <p:spTgt spid="3075"/>
                                        </p:tgtEl>
                                        <p:attrNameLst>
                                          <p:attrName>ppt_h</p:attrName>
                                        </p:attrNameLst>
                                      </p:cBhvr>
                                      <p:tavLst>
                                        <p:tav tm="0">
                                          <p:val>
                                            <p:fltVal val="0"/>
                                          </p:val>
                                        </p:tav>
                                        <p:tav tm="100000">
                                          <p:val>
                                            <p:strVal val="#ppt_h"/>
                                          </p:val>
                                        </p:tav>
                                      </p:tavLst>
                                    </p:anim>
                                    <p:anim calcmode="lin" valueType="num">
                                      <p:cBhvr>
                                        <p:cTn id="8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right)">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par>
                                <p:cTn id="101" presetID="10" presetClass="exit" presetSubtype="0" fill="hold" nodeType="withEffect">
                                  <p:stCondLst>
                                    <p:cond delay="0"/>
                                  </p:stCondLst>
                                  <p:iterate type="lt">
                                    <p:tmPct val="0"/>
                                  </p:iterate>
                                  <p:childTnLst>
                                    <p:animEffect transition="out" filter="fade">
                                      <p:cBhvr>
                                        <p:cTn id="102" dur="500"/>
                                        <p:tgtEl>
                                          <p:spTgt spid="5">
                                            <p:txEl>
                                              <p:pRg st="0" end="0"/>
                                            </p:txEl>
                                          </p:spTgt>
                                        </p:tgtEl>
                                      </p:cBhvr>
                                    </p:animEffect>
                                    <p:set>
                                      <p:cBhvr>
                                        <p:cTn id="103" dur="1" fill="hold">
                                          <p:stCondLst>
                                            <p:cond delay="499"/>
                                          </p:stCondLst>
                                        </p:cTn>
                                        <p:tgtEl>
                                          <p:spTgt spid="5">
                                            <p:txEl>
                                              <p:pRg st="0" end="0"/>
                                            </p:txEl>
                                          </p:spTgt>
                                        </p:tgtEl>
                                        <p:attrNameLst>
                                          <p:attrName>style.visibility</p:attrName>
                                        </p:attrNameLst>
                                      </p:cBhvr>
                                      <p:to>
                                        <p:strVal val="hidden"/>
                                      </p:to>
                                    </p:set>
                                  </p:childTnLst>
                                </p:cTn>
                              </p:par>
                              <p:par>
                                <p:cTn id="104" presetID="10" presetClass="exit" presetSubtype="0" fill="hold" nodeType="withEffect">
                                  <p:stCondLst>
                                    <p:cond delay="0"/>
                                  </p:stCondLst>
                                  <p:iterate type="lt">
                                    <p:tmPct val="0"/>
                                  </p:iterate>
                                  <p:childTnLst>
                                    <p:animEffect transition="out" filter="fade">
                                      <p:cBhvr>
                                        <p:cTn id="105" dur="500"/>
                                        <p:tgtEl>
                                          <p:spTgt spid="5">
                                            <p:txEl>
                                              <p:pRg st="1" end="1"/>
                                            </p:txEl>
                                          </p:spTgt>
                                        </p:tgtEl>
                                      </p:cBhvr>
                                    </p:animEffect>
                                    <p:set>
                                      <p:cBhvr>
                                        <p:cTn id="106" dur="1" fill="hold">
                                          <p:stCondLst>
                                            <p:cond delay="499"/>
                                          </p:stCondLst>
                                        </p:cTn>
                                        <p:tgtEl>
                                          <p:spTgt spid="5">
                                            <p:txEl>
                                              <p:pRg st="1" end="1"/>
                                            </p:txEl>
                                          </p:spTgt>
                                        </p:tgtEl>
                                        <p:attrNameLst>
                                          <p:attrName>style.visibility</p:attrName>
                                        </p:attrNameLst>
                                      </p:cBhvr>
                                      <p:to>
                                        <p:strVal val="hidden"/>
                                      </p:to>
                                    </p:set>
                                  </p:childTnLst>
                                </p:cTn>
                              </p:par>
                              <p:par>
                                <p:cTn id="107" presetID="10" presetClass="exit" presetSubtype="0" fill="hold" nodeType="withEffect">
                                  <p:stCondLst>
                                    <p:cond delay="0"/>
                                  </p:stCondLst>
                                  <p:iterate type="lt">
                                    <p:tmPct val="0"/>
                                  </p:iterate>
                                  <p:childTnLst>
                                    <p:animEffect transition="out" filter="fade">
                                      <p:cBhvr>
                                        <p:cTn id="108" dur="500"/>
                                        <p:tgtEl>
                                          <p:spTgt spid="5">
                                            <p:txEl>
                                              <p:pRg st="2" end="2"/>
                                            </p:txEl>
                                          </p:spTgt>
                                        </p:tgtEl>
                                      </p:cBhvr>
                                    </p:animEffect>
                                    <p:set>
                                      <p:cBhvr>
                                        <p:cTn id="109" dur="1" fill="hold">
                                          <p:stCondLst>
                                            <p:cond delay="499"/>
                                          </p:stCondLst>
                                        </p:cTn>
                                        <p:tgtEl>
                                          <p:spTgt spid="5">
                                            <p:txEl>
                                              <p:pRg st="2" end="2"/>
                                            </p:txEl>
                                          </p:spTgt>
                                        </p:tgtEl>
                                        <p:attrNameLst>
                                          <p:attrName>style.visibility</p:attrName>
                                        </p:attrNameLst>
                                      </p:cBhvr>
                                      <p:to>
                                        <p:strVal val="hidden"/>
                                      </p:to>
                                    </p:set>
                                  </p:childTnLst>
                                </p:cTn>
                              </p:par>
                              <p:par>
                                <p:cTn id="110" presetID="10" presetClass="exit" presetSubtype="0" fill="hold" nodeType="withEffect">
                                  <p:stCondLst>
                                    <p:cond delay="0"/>
                                  </p:stCondLst>
                                  <p:iterate type="lt">
                                    <p:tmPct val="0"/>
                                  </p:iterate>
                                  <p:childTnLst>
                                    <p:animEffect transition="out" filter="fade">
                                      <p:cBhvr>
                                        <p:cTn id="111" dur="500"/>
                                        <p:tgtEl>
                                          <p:spTgt spid="5">
                                            <p:txEl>
                                              <p:pRg st="3" end="3"/>
                                            </p:txEl>
                                          </p:spTgt>
                                        </p:tgtEl>
                                      </p:cBhvr>
                                    </p:animEffect>
                                    <p:set>
                                      <p:cBhvr>
                                        <p:cTn id="112" dur="1" fill="hold">
                                          <p:stCondLst>
                                            <p:cond delay="499"/>
                                          </p:stCondLst>
                                        </p:cTn>
                                        <p:tgtEl>
                                          <p:spTgt spid="5">
                                            <p:txEl>
                                              <p:pRg st="3" end="3"/>
                                            </p:txEl>
                                          </p:spTgt>
                                        </p:tgtEl>
                                        <p:attrNameLst>
                                          <p:attrName>style.visibility</p:attrName>
                                        </p:attrNameLst>
                                      </p:cBhvr>
                                      <p:to>
                                        <p:strVal val="hidden"/>
                                      </p:to>
                                    </p:set>
                                  </p:childTnLst>
                                </p:cTn>
                              </p:par>
                              <p:par>
                                <p:cTn id="113" presetID="10" presetClass="exit" presetSubtype="0" fill="hold" nodeType="withEffect">
                                  <p:stCondLst>
                                    <p:cond delay="0"/>
                                  </p:stCondLst>
                                  <p:iterate type="lt">
                                    <p:tmPct val="0"/>
                                  </p:iterate>
                                  <p:childTnLst>
                                    <p:animEffect transition="out" filter="fade">
                                      <p:cBhvr>
                                        <p:cTn id="114" dur="500"/>
                                        <p:tgtEl>
                                          <p:spTgt spid="5">
                                            <p:txEl>
                                              <p:pRg st="4" end="4"/>
                                            </p:txEl>
                                          </p:spTgt>
                                        </p:tgtEl>
                                      </p:cBhvr>
                                    </p:animEffect>
                                    <p:set>
                                      <p:cBhvr>
                                        <p:cTn id="115" dur="1" fill="hold">
                                          <p:stCondLst>
                                            <p:cond delay="499"/>
                                          </p:stCondLst>
                                        </p:cTn>
                                        <p:tgtEl>
                                          <p:spTgt spid="5">
                                            <p:txEl>
                                              <p:pRg st="4" end="4"/>
                                            </p:txEl>
                                          </p:spTgt>
                                        </p:tgtEl>
                                        <p:attrNameLst>
                                          <p:attrName>style.visibility</p:attrName>
                                        </p:attrNameLst>
                                      </p:cBhvr>
                                      <p:to>
                                        <p:strVal val="hidden"/>
                                      </p:to>
                                    </p:set>
                                  </p:childTnLst>
                                </p:cTn>
                              </p:par>
                              <p:par>
                                <p:cTn id="116" presetID="10" presetClass="exit" presetSubtype="0" fill="hold" nodeType="withEffect">
                                  <p:stCondLst>
                                    <p:cond delay="0"/>
                                  </p:stCondLst>
                                  <p:iterate type="lt">
                                    <p:tmPct val="0"/>
                                  </p:iterate>
                                  <p:childTnLst>
                                    <p:animEffect transition="out" filter="fade">
                                      <p:cBhvr>
                                        <p:cTn id="117" dur="500"/>
                                        <p:tgtEl>
                                          <p:spTgt spid="5">
                                            <p:txEl>
                                              <p:pRg st="5" end="5"/>
                                            </p:txEl>
                                          </p:spTgt>
                                        </p:tgtEl>
                                      </p:cBhvr>
                                    </p:animEffect>
                                    <p:set>
                                      <p:cBhvr>
                                        <p:cTn id="118" dur="1" fill="hold">
                                          <p:stCondLst>
                                            <p:cond delay="499"/>
                                          </p:stCondLst>
                                        </p:cTn>
                                        <p:tgtEl>
                                          <p:spTgt spid="5">
                                            <p:txEl>
                                              <p:pRg st="5" end="5"/>
                                            </p:txEl>
                                          </p:spTgt>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
                                        <p:tgtEl>
                                          <p:spTgt spid="5">
                                            <p:txEl>
                                              <p:pRg st="6" end="6"/>
                                            </p:txEl>
                                          </p:spTgt>
                                        </p:tgtEl>
                                      </p:cBhvr>
                                    </p:animEffect>
                                    <p:set>
                                      <p:cBhvr>
                                        <p:cTn id="121"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down)">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righ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5" grpId="1"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 5"/>
          <p:cNvSpPr/>
          <p:nvPr/>
        </p:nvSpPr>
        <p:spPr>
          <a:xfrm>
            <a:off x="9155875" y="2196935"/>
            <a:ext cx="2636322" cy="1947553"/>
          </a:xfrm>
          <a:prstGeom prst="cloud">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未来は</a:t>
            </a:r>
          </a:p>
          <a:p>
            <a:pPr algn="ctr"/>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見えるか</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902523" y="825335"/>
            <a:ext cx="10058400" cy="1371600"/>
          </a:xfrm>
        </p:spPr>
        <p:txBody>
          <a:bodyPr>
            <a:normAutofit/>
          </a:bodyPr>
          <a:lstStyle/>
          <a:p>
            <a:pPr algn="ctr"/>
            <a:r>
              <a:rPr kumimoji="1" lang="ja-JP" altLang="en-US" sz="5400" dirty="0" smtClean="0">
                <a:latin typeface="HGP創英角ﾎﾟｯﾌﾟ体" panose="040B0A00000000000000" pitchFamily="50" charset="-128"/>
                <a:ea typeface="HGP創英角ﾎﾟｯﾌﾟ体" panose="040B0A00000000000000" pitchFamily="50" charset="-128"/>
              </a:rPr>
              <a:t>教育史研究の役割</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sp>
        <p:nvSpPr>
          <p:cNvPr id="4" name="右矢印 3"/>
          <p:cNvSpPr/>
          <p:nvPr/>
        </p:nvSpPr>
        <p:spPr>
          <a:xfrm>
            <a:off x="2826328" y="2998517"/>
            <a:ext cx="6685808" cy="55814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雲 4"/>
          <p:cNvSpPr/>
          <p:nvPr/>
        </p:nvSpPr>
        <p:spPr>
          <a:xfrm>
            <a:off x="623454" y="2876789"/>
            <a:ext cx="2695699" cy="944091"/>
          </a:xfrm>
          <a:prstGeom prst="cloud">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現状分析</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太陽 7"/>
          <p:cNvSpPr/>
          <p:nvPr/>
        </p:nvSpPr>
        <p:spPr>
          <a:xfrm>
            <a:off x="4408710" y="0"/>
            <a:ext cx="2464133" cy="252944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未来</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上矢印 2"/>
          <p:cNvSpPr/>
          <p:nvPr/>
        </p:nvSpPr>
        <p:spPr>
          <a:xfrm>
            <a:off x="5349832" y="1935678"/>
            <a:ext cx="581891" cy="4227615"/>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p:cNvSpPr/>
          <p:nvPr/>
        </p:nvSpPr>
        <p:spPr>
          <a:xfrm>
            <a:off x="3918856" y="5409210"/>
            <a:ext cx="3669475" cy="1033153"/>
          </a:xfrm>
          <a:prstGeom prst="cloud">
            <a:avLst/>
          </a:prstGeom>
          <a:solidFill>
            <a:srgbClr val="FE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latin typeface="HG丸ｺﾞｼｯｸM-PRO" panose="020F0600000000000000" pitchFamily="50" charset="-128"/>
                <a:ea typeface="HG丸ｺﾞｼｯｸM-PRO" panose="020F0600000000000000" pitchFamily="50" charset="-128"/>
              </a:rPr>
              <a:t>歴史を知る</a:t>
            </a:r>
            <a:endParaRPr kumimoji="1" lang="ja-JP" altLang="en-US" sz="2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線吹き出し 1 (枠付き) 8"/>
          <p:cNvSpPr/>
          <p:nvPr/>
        </p:nvSpPr>
        <p:spPr>
          <a:xfrm>
            <a:off x="6733309" y="4049485"/>
            <a:ext cx="1983179" cy="902525"/>
          </a:xfrm>
          <a:prstGeom prst="borderCallout1">
            <a:avLst>
              <a:gd name="adj1" fmla="val 18750"/>
              <a:gd name="adj2" fmla="val -8333"/>
              <a:gd name="adj3" fmla="val -88816"/>
              <a:gd name="adj4" fmla="val -53902"/>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問題の本質にせまる</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79335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animBg="1"/>
      <p:bldP spid="5" grpId="0" animBg="1"/>
      <p:bldP spid="8" grpId="0" animBg="1"/>
      <p:bldP spid="3" grpId="0" animBg="1"/>
      <p:bldP spid="7"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TC103457510[[fn=シャボン]]</Template>
  <TotalTime>1445</TotalTime>
  <Words>920</Words>
  <Application>Microsoft Office PowerPoint</Application>
  <PresentationFormat>ワイド画面</PresentationFormat>
  <Paragraphs>113</Paragraphs>
  <Slides>19</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19</vt:i4>
      </vt:variant>
    </vt:vector>
  </HeadingPairs>
  <TitlesOfParts>
    <vt:vector size="34" baseType="lpstr">
      <vt:lpstr>AR Pマーカー体E</vt:lpstr>
      <vt:lpstr>AR P浪漫明朝体U</vt:lpstr>
      <vt:lpstr>AR P顏眞楷書体H</vt:lpstr>
      <vt:lpstr>ARマーカー体E</vt:lpstr>
      <vt:lpstr>AR教科書体M</vt:lpstr>
      <vt:lpstr>HGP創英角ﾎﾟｯﾌﾟ体</vt:lpstr>
      <vt:lpstr>HGS教科書体</vt:lpstr>
      <vt:lpstr>HG丸ｺﾞｼｯｸM-PRO</vt:lpstr>
      <vt:lpstr>ＭＳ Ｐゴシック</vt:lpstr>
      <vt:lpstr>ＭＳ ゴシック</vt:lpstr>
      <vt:lpstr>麗流隷書</vt:lpstr>
      <vt:lpstr>Arial</vt:lpstr>
      <vt:lpstr>Calibri</vt:lpstr>
      <vt:lpstr>Century Gothic</vt:lpstr>
      <vt:lpstr>シャボン</vt:lpstr>
      <vt:lpstr>日本教育史研究入門</vt:lpstr>
      <vt:lpstr>教育とは何かを考へる方法としての 教育史研究</vt:lpstr>
      <vt:lpstr>デュルケムはどのように考えたか</vt:lpstr>
      <vt:lpstr>PowerPoint プレゼンテーション</vt:lpstr>
      <vt:lpstr>歴史という方法</vt:lpstr>
      <vt:lpstr>教育を教育史的に見るということ</vt:lpstr>
      <vt:lpstr>PowerPoint プレゼンテーション</vt:lpstr>
      <vt:lpstr>教育史の対象</vt:lpstr>
      <vt:lpstr>教育史研究の役割</vt:lpstr>
      <vt:lpstr>PowerPoint プレゼンテーション</vt:lpstr>
      <vt:lpstr>史料について－史実を語るもの</vt:lpstr>
      <vt:lpstr>史料について－史実を語るものⅡ</vt:lpstr>
      <vt:lpstr>PowerPoint プレゼンテーション</vt:lpstr>
      <vt:lpstr>PowerPoint プレゼンテーション</vt:lpstr>
      <vt:lpstr>PowerPoint プレゼンテーション</vt:lpstr>
      <vt:lpstr>PowerPoint プレゼンテーション</vt:lpstr>
      <vt:lpstr>歴史観について－史実を組み立てる</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日本教育史研究入門</dc:title>
  <dc:creator>shinya</dc:creator>
  <cp:lastModifiedBy>新谷恭明</cp:lastModifiedBy>
  <cp:revision>62</cp:revision>
  <dcterms:created xsi:type="dcterms:W3CDTF">2014-07-07T07:09:55Z</dcterms:created>
  <dcterms:modified xsi:type="dcterms:W3CDTF">2014-07-15T09:56:03Z</dcterms:modified>
</cp:coreProperties>
</file>